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79" r:id="rId3"/>
    <p:sldId id="434" r:id="rId4"/>
    <p:sldId id="462" r:id="rId5"/>
    <p:sldId id="466" r:id="rId6"/>
    <p:sldId id="318" r:id="rId7"/>
    <p:sldId id="319" r:id="rId8"/>
    <p:sldId id="320" r:id="rId9"/>
    <p:sldId id="321" r:id="rId10"/>
    <p:sldId id="322" r:id="rId11"/>
    <p:sldId id="471" r:id="rId12"/>
    <p:sldId id="472" r:id="rId13"/>
    <p:sldId id="467" r:id="rId14"/>
    <p:sldId id="323" r:id="rId15"/>
    <p:sldId id="468" r:id="rId16"/>
    <p:sldId id="469" r:id="rId17"/>
    <p:sldId id="470" r:id="rId18"/>
    <p:sldId id="324" r:id="rId19"/>
    <p:sldId id="473" r:id="rId20"/>
    <p:sldId id="474" r:id="rId21"/>
    <p:sldId id="350" r:id="rId22"/>
    <p:sldId id="325" r:id="rId23"/>
    <p:sldId id="375" r:id="rId24"/>
    <p:sldId id="491" r:id="rId25"/>
    <p:sldId id="475" r:id="rId26"/>
    <p:sldId id="476" r:id="rId27"/>
    <p:sldId id="478" r:id="rId28"/>
    <p:sldId id="477" r:id="rId29"/>
    <p:sldId id="479" r:id="rId30"/>
    <p:sldId id="480" r:id="rId31"/>
    <p:sldId id="481" r:id="rId32"/>
    <p:sldId id="487" r:id="rId33"/>
    <p:sldId id="489" r:id="rId34"/>
    <p:sldId id="488" r:id="rId35"/>
    <p:sldId id="483" r:id="rId36"/>
    <p:sldId id="485" r:id="rId37"/>
    <p:sldId id="482" r:id="rId38"/>
    <p:sldId id="484" r:id="rId39"/>
    <p:sldId id="328" r:id="rId40"/>
    <p:sldId id="486" r:id="rId41"/>
    <p:sldId id="490" r:id="rId42"/>
    <p:sldId id="326" r:id="rId43"/>
    <p:sldId id="327" r:id="rId44"/>
    <p:sldId id="492" r:id="rId45"/>
    <p:sldId id="344" r:id="rId46"/>
    <p:sldId id="329" r:id="rId47"/>
    <p:sldId id="347" r:id="rId48"/>
    <p:sldId id="348" r:id="rId49"/>
    <p:sldId id="349" r:id="rId50"/>
    <p:sldId id="345" r:id="rId51"/>
    <p:sldId id="346" r:id="rId52"/>
    <p:sldId id="331" r:id="rId53"/>
    <p:sldId id="332" r:id="rId54"/>
    <p:sldId id="333" r:id="rId55"/>
    <p:sldId id="334" r:id="rId56"/>
    <p:sldId id="335" r:id="rId57"/>
    <p:sldId id="354" r:id="rId58"/>
    <p:sldId id="355" r:id="rId59"/>
    <p:sldId id="367" r:id="rId60"/>
    <p:sldId id="336" r:id="rId61"/>
    <p:sldId id="337" r:id="rId62"/>
    <p:sldId id="37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45"/>
    <p:restoredTop sz="94721"/>
  </p:normalViewPr>
  <p:slideViewPr>
    <p:cSldViewPr snapToGrid="0">
      <p:cViewPr varScale="1">
        <p:scale>
          <a:sx n="85" d="100"/>
          <a:sy n="85" d="100"/>
        </p:scale>
        <p:origin x="79" y="1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95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2F3C9-6777-4123-8728-8BCABD5AA26F}" type="datetimeFigureOut">
              <a:rPr lang="en-US"/>
              <a:t>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5E76E-E9E3-49A6-B4DE-BEC0FA491F49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5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8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5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6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2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3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4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2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99438-FA39-41A3-BA8E-EB7AE5B7FFA5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8B4B-ACA4-4126-A1A8-A4E404372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ntel.is.tue.mpg.de/" TargetMode="External"/><Relationship Id="rId5" Type="http://schemas.openxmlformats.org/officeDocument/2006/relationships/hyperlink" Target="https://www.blender.org/foundation/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emf"/><Relationship Id="rId7" Type="http://schemas.openxmlformats.org/officeDocument/2006/relationships/image" Target="../media/image5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55.png"/><Relationship Id="rId7" Type="http://schemas.openxmlformats.org/officeDocument/2006/relationships/image" Target="../media/image6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jpe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7.emf"/><Relationship Id="rId4" Type="http://schemas.openxmlformats.org/officeDocument/2006/relationships/oleObject" Target="../embeddings/oleObject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://images.google.com/imgres?imgurl=http://clickdvdripper.say-it-now.com/screenshot_clickdvdripper_large.jpg&amp;imgrefurl=http://clickdvdripper.say-it-now.com/&amp;h=510&amp;w=450&amp;sz=101&amp;tbnid=tuN0BxDR_dwJ:&amp;tbnh=128&amp;tbnw=112&amp;hl=en&amp;start=4&amp;prev=/images?q=DVD+picture&amp;svnum=10&amp;hl=en&amp;lr=&amp;sa=N" TargetMode="External"/><Relationship Id="rId7" Type="http://schemas.openxmlformats.org/officeDocument/2006/relationships/hyperlink" Target="http://images.google.com/imgres?imgurl=http://www.broadbandweek.com/news/010416/images/pvr.gif&amp;imgrefurl=http://www.broadbandweek.com/news/010416/010416_cable_pvr.htm&amp;h=300&amp;w=450&amp;sz=77&amp;tbnid=eB6nOVUhBQoJ:&amp;tbnh=82&amp;tbnw=124&amp;hl=en&amp;start=5&amp;prev=/images?q=pvr&amp;svnum=10&amp;hl=en&amp;lr=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images.google.com/imgres?imgurl=http://www.camerastore.com.au/images/products/Panasonic/zoom/1382.jpg&amp;imgrefurl=http://www.camerastore.com.au/Philips+Flat+Screen+LCD+TV+32PF9966%252F69-details.htm&amp;h=200&amp;w=200&amp;sz=7&amp;tbnid=RyeIuKdTYoIJ:&amp;tbnh=99&amp;tbnw=99&amp;hl=en&amp;start=20&amp;prev=/images?q=philips+flat+screen+tv&amp;svnum=10&amp;hl=en&amp;lr=" TargetMode="External"/><Relationship Id="rId4" Type="http://schemas.openxmlformats.org/officeDocument/2006/relationships/image" Target="../media/image19.jpeg"/><Relationship Id="rId9" Type="http://schemas.openxmlformats.org/officeDocument/2006/relationships/hyperlink" Target="http://www.fxguide.com/featured/art_of_optical_flo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5500" y="1819275"/>
            <a:ext cx="81210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/>
              <a:t>Professor Anil Kokaram</a:t>
            </a:r>
          </a:p>
          <a:p>
            <a:pPr algn="ctr"/>
            <a:endParaRPr lang="en-GB" sz="6600" dirty="0"/>
          </a:p>
          <a:p>
            <a:pPr algn="ctr"/>
            <a:r>
              <a:rPr lang="en-GB" sz="6600" dirty="0"/>
              <a:t>Anil.Kokaram@tcd.ie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2784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7D3106A7-31B9-4166-AA4C-09F0C3D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History : Academia</a:t>
            </a:r>
          </a:p>
        </p:txBody>
      </p:sp>
      <p:sp>
        <p:nvSpPr>
          <p:cNvPr id="33794" name="Rectangle 4">
            <a:extLst>
              <a:ext uri="{FF2B5EF4-FFF2-40B4-BE49-F238E27FC236}">
                <a16:creationId xmlns:a16="http://schemas.microsoft.com/office/drawing/2014/main" id="{9E79C4FC-0546-4A1E-8038-F937187801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9763" y="3073862"/>
            <a:ext cx="8642349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4819" name="TextBox 4">
            <a:extLst>
              <a:ext uri="{FF2B5EF4-FFF2-40B4-BE49-F238E27FC236}">
                <a16:creationId xmlns:a16="http://schemas.microsoft.com/office/drawing/2014/main" id="{EBADBEE7-5732-49AD-B2E2-995FFF24F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486" y="3389244"/>
            <a:ext cx="7040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1979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DA147-A65E-4AE7-A880-9453FB0D9157}"/>
              </a:ext>
            </a:extLst>
          </p:cNvPr>
          <p:cNvSpPr/>
          <p:nvPr/>
        </p:nvSpPr>
        <p:spPr>
          <a:xfrm>
            <a:off x="2071086" y="3389244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1981</a:t>
            </a:r>
          </a:p>
        </p:txBody>
      </p:sp>
      <p:sp>
        <p:nvSpPr>
          <p:cNvPr id="34821" name="Rectangle 7">
            <a:extLst>
              <a:ext uri="{FF2B5EF4-FFF2-40B4-BE49-F238E27FC236}">
                <a16:creationId xmlns:a16="http://schemas.microsoft.com/office/drawing/2014/main" id="{9C7CE9CB-04D5-4C68-81FC-00687D79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02" y="3389244"/>
            <a:ext cx="7040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DB70"/>
                </a:solidFill>
                <a:latin typeface="Gill Sans" pitchFamily="1" charset="0"/>
                <a:sym typeface="Gill Sans" pitchFamily="1" charset="0"/>
              </a:rPr>
              <a:t>1984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5F553-0CCB-46ED-90FB-AB444D01F1C5}"/>
              </a:ext>
            </a:extLst>
          </p:cNvPr>
          <p:cNvSpPr/>
          <p:nvPr/>
        </p:nvSpPr>
        <p:spPr>
          <a:xfrm>
            <a:off x="4280886" y="3389244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1992</a:t>
            </a:r>
          </a:p>
        </p:txBody>
      </p:sp>
      <p:sp>
        <p:nvSpPr>
          <p:cNvPr id="34823" name="Rectangle 10">
            <a:extLst>
              <a:ext uri="{FF2B5EF4-FFF2-40B4-BE49-F238E27FC236}">
                <a16:creationId xmlns:a16="http://schemas.microsoft.com/office/drawing/2014/main" id="{5743CAAD-DF58-4533-8124-A43D360A8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086" y="3389244"/>
            <a:ext cx="7040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CB33"/>
                </a:solidFill>
                <a:latin typeface="Gill Sans" pitchFamily="1" charset="0"/>
                <a:sym typeface="Gill Sans" pitchFamily="1" charset="0"/>
              </a:rPr>
              <a:t>1994</a:t>
            </a:r>
          </a:p>
        </p:txBody>
      </p:sp>
      <p:sp>
        <p:nvSpPr>
          <p:cNvPr id="34824" name="Rectangle 11">
            <a:extLst>
              <a:ext uri="{FF2B5EF4-FFF2-40B4-BE49-F238E27FC236}">
                <a16:creationId xmlns:a16="http://schemas.microsoft.com/office/drawing/2014/main" id="{2791A7A2-8775-4617-ABA8-7AF337BD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02" y="3389244"/>
            <a:ext cx="7040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2011</a:t>
            </a:r>
          </a:p>
        </p:txBody>
      </p:sp>
      <p:sp>
        <p:nvSpPr>
          <p:cNvPr id="34825" name="TextBox 13">
            <a:extLst>
              <a:ext uri="{FF2B5EF4-FFF2-40B4-BE49-F238E27FC236}">
                <a16:creationId xmlns:a16="http://schemas.microsoft.com/office/drawing/2014/main" id="{D3E72593-D973-4A6C-9A89-E77D5B969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86" y="3389244"/>
            <a:ext cx="7040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1974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E94CB-5C68-43DC-AC4C-45DA10DA7662}"/>
              </a:ext>
            </a:extLst>
          </p:cNvPr>
          <p:cNvSpPr/>
          <p:nvPr/>
        </p:nvSpPr>
        <p:spPr bwMode="auto">
          <a:xfrm>
            <a:off x="1770112" y="3084444"/>
            <a:ext cx="25908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9013C9-F2CB-42A9-BC2A-0FDBB0E98328}"/>
              </a:ext>
            </a:extLst>
          </p:cNvPr>
          <p:cNvSpPr/>
          <p:nvPr/>
        </p:nvSpPr>
        <p:spPr bwMode="auto">
          <a:xfrm>
            <a:off x="4360912" y="3084444"/>
            <a:ext cx="2590800" cy="228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33804" name="Rectangle 16">
            <a:extLst>
              <a:ext uri="{FF2B5EF4-FFF2-40B4-BE49-F238E27FC236}">
                <a16:creationId xmlns:a16="http://schemas.microsoft.com/office/drawing/2014/main" id="{6B6F8CD3-2CD1-4D56-A865-6EBB88292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712" y="3084444"/>
            <a:ext cx="2590800" cy="228600"/>
          </a:xfrm>
          <a:prstGeom prst="rect">
            <a:avLst/>
          </a:prstGeom>
          <a:solidFill>
            <a:srgbClr val="FF66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charset="0"/>
              <a:buChar char="•"/>
              <a:defRPr sz="24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x-none" altLang="x-none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829" name="TextBox 17">
            <a:extLst>
              <a:ext uri="{FF2B5EF4-FFF2-40B4-BE49-F238E27FC236}">
                <a16:creationId xmlns:a16="http://schemas.microsoft.com/office/drawing/2014/main" id="{8D027483-094B-406B-AD7F-B6070EC6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39" y="2684395"/>
            <a:ext cx="59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70’s</a:t>
            </a:r>
          </a:p>
        </p:txBody>
      </p:sp>
      <p:sp>
        <p:nvSpPr>
          <p:cNvPr id="34830" name="TextBox 18">
            <a:extLst>
              <a:ext uri="{FF2B5EF4-FFF2-40B4-BE49-F238E27FC236}">
                <a16:creationId xmlns:a16="http://schemas.microsoft.com/office/drawing/2014/main" id="{6791F46A-14E7-496C-B9D8-E805F60BF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672" y="2684395"/>
            <a:ext cx="59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DB70"/>
                </a:solidFill>
                <a:latin typeface="Gill Sans" pitchFamily="1" charset="0"/>
                <a:sym typeface="Gill Sans" pitchFamily="1" charset="0"/>
              </a:rPr>
              <a:t>80’s</a:t>
            </a:r>
          </a:p>
        </p:txBody>
      </p:sp>
      <p:sp>
        <p:nvSpPr>
          <p:cNvPr id="34831" name="TextBox 19">
            <a:extLst>
              <a:ext uri="{FF2B5EF4-FFF2-40B4-BE49-F238E27FC236}">
                <a16:creationId xmlns:a16="http://schemas.microsoft.com/office/drawing/2014/main" id="{7BB3C2EA-23BA-4174-9E36-97259503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139" y="2684395"/>
            <a:ext cx="59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CB33"/>
                </a:solidFill>
                <a:latin typeface="Gill Sans" pitchFamily="1" charset="0"/>
                <a:sym typeface="Gill Sans" pitchFamily="1" charset="0"/>
              </a:rPr>
              <a:t>90’s</a:t>
            </a:r>
          </a:p>
        </p:txBody>
      </p:sp>
      <p:sp>
        <p:nvSpPr>
          <p:cNvPr id="34832" name="TextBox 20">
            <a:extLst>
              <a:ext uri="{FF2B5EF4-FFF2-40B4-BE49-F238E27FC236}">
                <a16:creationId xmlns:a16="http://schemas.microsoft.com/office/drawing/2014/main" id="{FDB68BFE-C0BF-4050-9724-CDE9866F0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939" y="2684395"/>
            <a:ext cx="59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00’s</a:t>
            </a:r>
          </a:p>
        </p:txBody>
      </p:sp>
      <p:sp>
        <p:nvSpPr>
          <p:cNvPr id="34833" name="TextBox 21">
            <a:extLst>
              <a:ext uri="{FF2B5EF4-FFF2-40B4-BE49-F238E27FC236}">
                <a16:creationId xmlns:a16="http://schemas.microsoft.com/office/drawing/2014/main" id="{09A201EF-D804-4AE7-839D-DFF51EC15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57" y="3998844"/>
            <a:ext cx="1386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Haskell PhC</a:t>
            </a:r>
          </a:p>
        </p:txBody>
      </p:sp>
      <p:sp>
        <p:nvSpPr>
          <p:cNvPr id="34834" name="TextBox 22">
            <a:extLst>
              <a:ext uri="{FF2B5EF4-FFF2-40B4-BE49-F238E27FC236}">
                <a16:creationId xmlns:a16="http://schemas.microsoft.com/office/drawing/2014/main" id="{B7FD7320-E076-4056-BC22-4673EFA9A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79" y="4358677"/>
            <a:ext cx="20114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Netravali Robbins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 Pel recursion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12117E-3A7D-4A96-8B60-DF676FA70023}"/>
              </a:ext>
            </a:extLst>
          </p:cNvPr>
          <p:cNvSpPr txBox="1"/>
          <p:nvPr/>
        </p:nvSpPr>
        <p:spPr>
          <a:xfrm>
            <a:off x="2099902" y="3998844"/>
            <a:ext cx="216193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L-Higgins, H-S, N-E,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Lukas </a:t>
            </a:r>
            <a:r>
              <a:rPr lang="en-US" sz="2000" dirty="0" err="1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Kanade</a:t>
            </a:r>
            <a:endParaRPr lang="en-US" sz="2000" dirty="0">
              <a:solidFill>
                <a:schemeClr val="accent1">
                  <a:lumMod val="90000"/>
                </a:schemeClr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34836" name="TextBox 24">
            <a:extLst>
              <a:ext uri="{FF2B5EF4-FFF2-40B4-BE49-F238E27FC236}">
                <a16:creationId xmlns:a16="http://schemas.microsoft.com/office/drawing/2014/main" id="{7B683BD4-4D57-4021-99F6-9C6EA57E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211" y="4665595"/>
            <a:ext cx="11208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DB70"/>
                </a:solidFill>
                <a:latin typeface="Gill Sans" pitchFamily="1" charset="0"/>
                <a:sym typeface="Gill Sans" pitchFamily="1" charset="0"/>
              </a:rPr>
              <a:t>Biemond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76975-C1BD-4E36-9808-5348820972C0}"/>
              </a:ext>
            </a:extLst>
          </p:cNvPr>
          <p:cNvSpPr txBox="1"/>
          <p:nvPr/>
        </p:nvSpPr>
        <p:spPr>
          <a:xfrm>
            <a:off x="4528298" y="3770244"/>
            <a:ext cx="217559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Konrad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 and Dubois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Black and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Anandan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71EC9-C5CD-4D18-8E0E-6D31A092FB7A}"/>
              </a:ext>
            </a:extLst>
          </p:cNvPr>
          <p:cNvSpPr txBox="1"/>
          <p:nvPr/>
        </p:nvSpPr>
        <p:spPr>
          <a:xfrm>
            <a:off x="5234817" y="4456044"/>
            <a:ext cx="140390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Barron et al</a:t>
            </a:r>
          </a:p>
        </p:txBody>
      </p:sp>
      <p:sp>
        <p:nvSpPr>
          <p:cNvPr id="34839" name="TextBox 27">
            <a:extLst>
              <a:ext uri="{FF2B5EF4-FFF2-40B4-BE49-F238E27FC236}">
                <a16:creationId xmlns:a16="http://schemas.microsoft.com/office/drawing/2014/main" id="{F10E176F-5EE7-4616-A118-649DD1F31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087" y="1977428"/>
            <a:ext cx="1421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1"/>
                </a:solidFill>
                <a:latin typeface="Gill Sans" pitchFamily="1" charset="0"/>
                <a:sym typeface="Gill Sans" pitchFamily="1" charset="0"/>
              </a:rPr>
              <a:t>Coding/DSP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E0B529-43CF-4ABF-B5D3-98C7CE368BC9}"/>
              </a:ext>
            </a:extLst>
          </p:cNvPr>
          <p:cNvSpPr txBox="1"/>
          <p:nvPr/>
        </p:nvSpPr>
        <p:spPr>
          <a:xfrm>
            <a:off x="2115087" y="1998595"/>
            <a:ext cx="16764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Optic Flow/CV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126B1-127C-4CA5-B912-8E8B243A25CB}"/>
              </a:ext>
            </a:extLst>
          </p:cNvPr>
          <p:cNvSpPr txBox="1"/>
          <p:nvPr/>
        </p:nvSpPr>
        <p:spPr>
          <a:xfrm>
            <a:off x="4507054" y="1844077"/>
            <a:ext cx="20974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Bayesian Methods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CV+DSP</a:t>
            </a:r>
          </a:p>
        </p:txBody>
      </p:sp>
      <p:sp>
        <p:nvSpPr>
          <p:cNvPr id="34842" name="TextBox 30">
            <a:extLst>
              <a:ext uri="{FF2B5EF4-FFF2-40B4-BE49-F238E27FC236}">
                <a16:creationId xmlns:a16="http://schemas.microsoft.com/office/drawing/2014/main" id="{5C39D0B5-8C64-4760-A5C0-3970ECDBC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476" y="1636645"/>
            <a:ext cx="196509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Variational Bayes</a:t>
            </a:r>
          </a:p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Graph Cuts</a:t>
            </a:r>
          </a:p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Sparse to Dense</a:t>
            </a:r>
          </a:p>
        </p:txBody>
      </p:sp>
      <p:sp>
        <p:nvSpPr>
          <p:cNvPr id="34843" name="Rectangle 31">
            <a:extLst>
              <a:ext uri="{FF2B5EF4-FFF2-40B4-BE49-F238E27FC236}">
                <a16:creationId xmlns:a16="http://schemas.microsoft.com/office/drawing/2014/main" id="{42066E15-0EC3-49FF-92BF-B764BD48F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712" y="4760845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vision.middlebury.edu/flow/eval/</a:t>
            </a:r>
          </a:p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Scharstein</a:t>
            </a:r>
            <a:r>
              <a:rPr lang="en-US" altLang="en-US" sz="2400" dirty="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 Lewis et al</a:t>
            </a:r>
          </a:p>
        </p:txBody>
      </p:sp>
      <p:sp>
        <p:nvSpPr>
          <p:cNvPr id="34844" name="TextBox 34">
            <a:extLst>
              <a:ext uri="{FF2B5EF4-FFF2-40B4-BE49-F238E27FC236}">
                <a16:creationId xmlns:a16="http://schemas.microsoft.com/office/drawing/2014/main" id="{C6C3E383-33CF-4E5D-A2AC-67E25165D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12" y="5730278"/>
            <a:ext cx="876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B. Pesquet-Popescu, M. Cagnazzo, F. Dufaux. Motion Estimation Techniques.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In Elsevier E-Reference Signal Processing, 2014.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E0BDF2-5FC0-4A3F-ABB2-2FB3785822C1}"/>
              </a:ext>
            </a:extLst>
          </p:cNvPr>
          <p:cNvSpPr txBox="1"/>
          <p:nvPr/>
        </p:nvSpPr>
        <p:spPr>
          <a:xfrm>
            <a:off x="5656312" y="770928"/>
            <a:ext cx="293676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 err="1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DeHaan</a:t>
            </a: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 1998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Important person 3DR-BM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FDEA2-3AB0-451B-B117-9A436F10B1AB}"/>
              </a:ext>
            </a:extLst>
          </p:cNvPr>
          <p:cNvGrpSpPr/>
          <p:nvPr/>
        </p:nvGrpSpPr>
        <p:grpSpPr>
          <a:xfrm>
            <a:off x="9553398" y="1968051"/>
            <a:ext cx="2590800" cy="2067107"/>
            <a:chOff x="9553398" y="1968051"/>
            <a:chExt cx="2590800" cy="2067107"/>
          </a:xfrm>
        </p:grpSpPr>
        <p:sp>
          <p:nvSpPr>
            <p:cNvPr id="32" name="Rectangle 16">
              <a:extLst>
                <a:ext uri="{FF2B5EF4-FFF2-40B4-BE49-F238E27FC236}">
                  <a16:creationId xmlns:a16="http://schemas.microsoft.com/office/drawing/2014/main" id="{97F5EA35-57BB-4FED-9860-3F664AF68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3398" y="3080871"/>
              <a:ext cx="2590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50000"/>
                </a:lnSpc>
                <a:buClr>
                  <a:srgbClr val="FF8608"/>
                </a:buClr>
                <a:buSzPct val="100000"/>
                <a:buFont typeface="Arial" charset="0"/>
                <a:buChar char="•"/>
                <a:defRPr sz="2400"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charset="0"/>
                <a:defRPr sz="2000"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charset="0"/>
                <a:defRPr sz="2000"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endParaRPr lang="x-none" altLang="x-none" sz="42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C702776C-1FF3-428D-AA2D-B54BB9E8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5667" y="3370134"/>
              <a:ext cx="7040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Gill Sans" pitchFamily="1" charset="0"/>
                  <a:sym typeface="Gill Sans" pitchFamily="1" charset="0"/>
                </a:rPr>
                <a:t>2015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3B5524-2BF6-4B93-968D-AE82357FF640}"/>
                </a:ext>
              </a:extLst>
            </p:cNvPr>
            <p:cNvSpPr txBox="1"/>
            <p:nvPr/>
          </p:nvSpPr>
          <p:spPr>
            <a:xfrm>
              <a:off x="9746027" y="3665826"/>
              <a:ext cx="9696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E" dirty="0" err="1"/>
                <a:t>FlowNet</a:t>
              </a:r>
              <a:endParaRPr lang="en-IE" dirty="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2B6EC59E-F0F5-4215-BF94-2FECDBCAE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9873" y="2324406"/>
              <a:ext cx="7040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8608"/>
                </a:buClr>
                <a:buSzPct val="100000"/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ヒラギノ角ゴ ProN W3" pitchFamily="1" charset="-128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Gill Sans" pitchFamily="1" charset="0"/>
                  <a:sym typeface="Gill Sans" pitchFamily="1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1731CE-1A1A-48BB-95C8-D696E029F60B}"/>
                </a:ext>
              </a:extLst>
            </p:cNvPr>
            <p:cNvSpPr txBox="1"/>
            <p:nvPr/>
          </p:nvSpPr>
          <p:spPr>
            <a:xfrm>
              <a:off x="11251514" y="1968051"/>
              <a:ext cx="6607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E" dirty="0"/>
                <a:t>RAFT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7733E5-47F0-4F4B-8556-6E1719A6DDD2}"/>
                </a:ext>
              </a:extLst>
            </p:cNvPr>
            <p:cNvSpPr txBox="1"/>
            <p:nvPr/>
          </p:nvSpPr>
          <p:spPr>
            <a:xfrm>
              <a:off x="9618712" y="2674779"/>
              <a:ext cx="18410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E" dirty="0"/>
                <a:t>Deep Neural Nets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9B5348-FD09-431F-AFEA-8DC8C3B6691C}"/>
              </a:ext>
            </a:extLst>
          </p:cNvPr>
          <p:cNvSpPr txBox="1"/>
          <p:nvPr/>
        </p:nvSpPr>
        <p:spPr>
          <a:xfrm>
            <a:off x="7325807" y="3426885"/>
            <a:ext cx="12672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dirty="0" err="1">
                <a:solidFill>
                  <a:schemeClr val="accent2"/>
                </a:solidFill>
                <a:latin typeface="Gill Sans" charset="0"/>
                <a:ea typeface="ヒラギノ角ゴ ProN W3" charset="0"/>
                <a:sym typeface="Gill Sans" charset="0"/>
              </a:rPr>
              <a:t>Brox</a:t>
            </a:r>
            <a:r>
              <a:rPr lang="en-US" sz="2000" dirty="0">
                <a:solidFill>
                  <a:schemeClr val="accent2"/>
                </a:solidFill>
                <a:latin typeface="Gill Sans" charset="0"/>
                <a:ea typeface="ヒラギノ角ゴ ProN W3" charset="0"/>
                <a:sym typeface="Gill Sans" charset="0"/>
              </a:rPr>
              <a:t> et al</a:t>
            </a:r>
          </a:p>
          <a:p>
            <a:pPr algn="ctr" eaLnBrk="1" hangingPunct="1">
              <a:defRPr/>
            </a:pPr>
            <a:r>
              <a:rPr lang="en-US" sz="2000" dirty="0" err="1">
                <a:solidFill>
                  <a:schemeClr val="accent2"/>
                </a:solidFill>
                <a:latin typeface="Gill Sans" charset="0"/>
                <a:ea typeface="ヒラギノ角ゴ ProN W3" charset="0"/>
                <a:sym typeface="Gill Sans" charset="0"/>
              </a:rPr>
              <a:t>Zabih</a:t>
            </a:r>
            <a:r>
              <a:rPr lang="en-US" sz="2000" dirty="0">
                <a:solidFill>
                  <a:schemeClr val="accent2"/>
                </a:solidFill>
                <a:latin typeface="Gill Sans" charset="0"/>
                <a:ea typeface="ヒラギノ角ゴ ProN W3" charset="0"/>
                <a:sym typeface="Gill Sans" charset="0"/>
              </a:rPr>
              <a:t> et 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A540A4-B778-4DD0-8083-A484DC4F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55" y="3901676"/>
            <a:ext cx="4838061" cy="1536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AE85A-B307-49B4-A922-85F6A952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97" y="1707347"/>
            <a:ext cx="4838061" cy="774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BFF2F-32A6-4135-9304-05F878120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55" y="2974587"/>
            <a:ext cx="4838061" cy="54428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B1973-2B5B-4232-831C-A926611F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2587751"/>
          </a:xfrm>
        </p:spPr>
        <p:txBody>
          <a:bodyPr anchor="b">
            <a:normAutofit/>
          </a:bodyPr>
          <a:lstStyle/>
          <a:p>
            <a:r>
              <a:rPr lang="en-IE" sz="4800" dirty="0">
                <a:solidFill>
                  <a:schemeClr val="bg1"/>
                </a:solidFill>
              </a:rPr>
              <a:t>Key Community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FA88-A05D-4DFE-82EF-DCACA0F1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471176"/>
            <a:ext cx="5012999" cy="2710168"/>
          </a:xfrm>
        </p:spPr>
        <p:txBody>
          <a:bodyPr anchor="t">
            <a:normAutofit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Middlebury Evaluation Dataset IJCV/CVPR 2001/2 </a:t>
            </a:r>
            <a:r>
              <a:rPr lang="en-IE" sz="1800" dirty="0" err="1">
                <a:solidFill>
                  <a:schemeClr val="bg1"/>
                </a:solidFill>
              </a:rPr>
              <a:t>Scharstein</a:t>
            </a:r>
            <a:r>
              <a:rPr lang="en-IE" sz="1800" dirty="0">
                <a:solidFill>
                  <a:schemeClr val="bg1"/>
                </a:solidFill>
              </a:rPr>
              <a:t> et al</a:t>
            </a:r>
          </a:p>
          <a:p>
            <a:r>
              <a:rPr lang="en-IE" sz="1800" dirty="0">
                <a:solidFill>
                  <a:schemeClr val="bg1"/>
                </a:solidFill>
              </a:rPr>
              <a:t>Big Buck Bunny </a:t>
            </a:r>
            <a:r>
              <a:rPr lang="en-IE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https://www.blender.org/foundation/</a:t>
            </a:r>
            <a:endParaRPr lang="en-IE" sz="1800" dirty="0">
              <a:solidFill>
                <a:schemeClr val="bg1"/>
              </a:solidFill>
            </a:endParaRPr>
          </a:p>
          <a:p>
            <a:r>
              <a:rPr lang="en-IE" sz="1800" dirty="0">
                <a:solidFill>
                  <a:schemeClr val="bg1"/>
                </a:solidFill>
              </a:rPr>
              <a:t>Sintel MPI database of synthetic video and ground truth flow fields </a:t>
            </a:r>
            <a:r>
              <a:rPr lang="en-I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http://sintel.is.tue.mpg.de/</a:t>
            </a:r>
            <a:r>
              <a:rPr lang="en-IE" sz="1800" dirty="0">
                <a:solidFill>
                  <a:schemeClr val="bg1"/>
                </a:solidFill>
              </a:rPr>
              <a:t> (ECCV 2012)</a:t>
            </a:r>
          </a:p>
        </p:txBody>
      </p:sp>
    </p:spTree>
    <p:extLst>
      <p:ext uri="{BB962C8B-B14F-4D97-AF65-F5344CB8AC3E}">
        <p14:creationId xmlns:p14="http://schemas.microsoft.com/office/powerpoint/2010/main" val="72312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A540A4-B778-4DD0-8083-A484DC4F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55" y="3901676"/>
            <a:ext cx="4838061" cy="1536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AE85A-B307-49B4-A922-85F6A952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97" y="1707347"/>
            <a:ext cx="4838061" cy="774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BFF2F-32A6-4135-9304-05F878120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55" y="2974587"/>
            <a:ext cx="4838061" cy="54428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B1973-2B5B-4232-831C-A926611F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2587751"/>
          </a:xfrm>
        </p:spPr>
        <p:txBody>
          <a:bodyPr anchor="b">
            <a:normAutofit/>
          </a:bodyPr>
          <a:lstStyle/>
          <a:p>
            <a:r>
              <a:rPr lang="en-IE" sz="4800" dirty="0">
                <a:solidFill>
                  <a:schemeClr val="bg1"/>
                </a:solidFill>
              </a:rPr>
              <a:t>Key Community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FA88-A05D-4DFE-82EF-DCACA0F1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471176"/>
            <a:ext cx="5012999" cy="2710168"/>
          </a:xfrm>
        </p:spPr>
        <p:txBody>
          <a:bodyPr anchor="t">
            <a:normAutofit lnSpcReduction="10000"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It is difficult to use the Computer Vision community ground truth flow fields for actual video processing that tries to improve pixel quality.</a:t>
            </a:r>
          </a:p>
          <a:p>
            <a:r>
              <a:rPr lang="en-IE" sz="1800" dirty="0">
                <a:solidFill>
                  <a:schemeClr val="bg1"/>
                </a:solidFill>
              </a:rPr>
              <a:t>This is because of the direction of the flow and the reference positions for the matching between frames.</a:t>
            </a:r>
          </a:p>
          <a:p>
            <a:r>
              <a:rPr lang="en-IE" sz="1800" dirty="0">
                <a:solidFill>
                  <a:schemeClr val="bg1"/>
                </a:solidFill>
              </a:rPr>
              <a:t>Those flow fields are meant to compare optic flow estimation and don’t really say much about usefulness in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7818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6FFC-91C2-4439-8694-FDB0834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Motion Compensated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57A7B-5F89-46D5-92BE-18082CBE4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31" y="1914525"/>
            <a:ext cx="5494338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50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5F2A2194-86CC-4786-A471-5B03EC05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Basics : The Rubber Sheet Model and Flow</a:t>
            </a:r>
          </a:p>
        </p:txBody>
      </p:sp>
      <p:pic>
        <p:nvPicPr>
          <p:cNvPr id="35842" name="Picture 6">
            <a:extLst>
              <a:ext uri="{FF2B5EF4-FFF2-40B4-BE49-F238E27FC236}">
                <a16:creationId xmlns:a16="http://schemas.microsoft.com/office/drawing/2014/main" id="{F4FD6542-4EC1-4A3E-8F45-564A34CAEB3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5292"/>
          <a:stretch/>
        </p:blipFill>
        <p:spPr>
          <a:xfrm>
            <a:off x="6543385" y="1558636"/>
            <a:ext cx="2583440" cy="2700867"/>
          </a:xfrm>
          <a:ln w="38100" cap="flat">
            <a:solidFill>
              <a:schemeClr val="bg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35843" name="Picture 9">
            <a:extLst>
              <a:ext uri="{FF2B5EF4-FFF2-40B4-BE49-F238E27FC236}">
                <a16:creationId xmlns:a16="http://schemas.microsoft.com/office/drawing/2014/main" id="{005C3C21-8F63-4D15-9348-598D2789F32E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r="12081"/>
          <a:stretch/>
        </p:blipFill>
        <p:spPr>
          <a:xfrm>
            <a:off x="2697764" y="1558636"/>
            <a:ext cx="2522946" cy="2700867"/>
          </a:xfrm>
          <a:ln w="38100" cap="flat">
            <a:solidFill>
              <a:schemeClr val="bg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34820" name="Text Box 11">
            <a:extLst>
              <a:ext uri="{FF2B5EF4-FFF2-40B4-BE49-F238E27FC236}">
                <a16:creationId xmlns:a16="http://schemas.microsoft.com/office/drawing/2014/main" id="{96DED618-BD7F-431D-B817-B558C785A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111" y="3732453"/>
            <a:ext cx="960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 b="1" dirty="0">
                <a:solidFill>
                  <a:srgbClr val="FF6600"/>
                </a:solidFill>
              </a:rPr>
              <a:t>Frame n</a:t>
            </a:r>
            <a:endParaRPr lang="en-US" altLang="x-none" sz="1800" b="1" dirty="0">
              <a:solidFill>
                <a:srgbClr val="FF6600"/>
              </a:solidFill>
            </a:endParaRPr>
          </a:p>
        </p:txBody>
      </p:sp>
      <p:sp>
        <p:nvSpPr>
          <p:cNvPr id="34821" name="Rectangle 12">
            <a:extLst>
              <a:ext uri="{FF2B5EF4-FFF2-40B4-BE49-F238E27FC236}">
                <a16:creationId xmlns:a16="http://schemas.microsoft.com/office/drawing/2014/main" id="{D7B75431-C4AF-4E8C-AD14-D196834D5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36" y="3719753"/>
            <a:ext cx="1147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 b="1" dirty="0">
                <a:solidFill>
                  <a:srgbClr val="FF6600"/>
                </a:solidFill>
              </a:rPr>
              <a:t>Frame n-1</a:t>
            </a:r>
            <a:endParaRPr lang="en-US" altLang="x-none" sz="1800" b="1" dirty="0">
              <a:solidFill>
                <a:srgbClr val="FF6600"/>
              </a:solidFill>
            </a:endParaRPr>
          </a:p>
        </p:txBody>
      </p:sp>
      <p:sp>
        <p:nvSpPr>
          <p:cNvPr id="34822" name="Oval 13">
            <a:extLst>
              <a:ext uri="{FF2B5EF4-FFF2-40B4-BE49-F238E27FC236}">
                <a16:creationId xmlns:a16="http://schemas.microsoft.com/office/drawing/2014/main" id="{A25C66B0-914A-4421-88D4-D5514361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217" y="2566169"/>
            <a:ext cx="287867" cy="289984"/>
          </a:xfrm>
          <a:prstGeom prst="ellipse">
            <a:avLst/>
          </a:prstGeom>
          <a:solidFill>
            <a:schemeClr val="accent1">
              <a:alpha val="2901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4823" name="Oval 14">
            <a:extLst>
              <a:ext uri="{FF2B5EF4-FFF2-40B4-BE49-F238E27FC236}">
                <a16:creationId xmlns:a16="http://schemas.microsoft.com/office/drawing/2014/main" id="{C5934EFF-4835-4CD0-A149-60F23B3F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967" y="2566169"/>
            <a:ext cx="287867" cy="289984"/>
          </a:xfrm>
          <a:prstGeom prst="ellipse">
            <a:avLst/>
          </a:prstGeom>
          <a:solidFill>
            <a:srgbClr val="FF6600">
              <a:alpha val="2901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4824" name="Oval 15">
            <a:extLst>
              <a:ext uri="{FF2B5EF4-FFF2-40B4-BE49-F238E27FC236}">
                <a16:creationId xmlns:a16="http://schemas.microsoft.com/office/drawing/2014/main" id="{01552640-B03D-448C-820E-1B8A8CB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1" y="2566169"/>
            <a:ext cx="289983" cy="289984"/>
          </a:xfrm>
          <a:prstGeom prst="ellipse">
            <a:avLst/>
          </a:prstGeom>
          <a:solidFill>
            <a:srgbClr val="FF6600">
              <a:alpha val="29019"/>
            </a:srgb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579341-8BA0-4DBE-9AE2-3F64BFE6B986}"/>
                  </a:ext>
                </a:extLst>
              </p:cNvPr>
              <p:cNvSpPr txBox="1"/>
              <p:nvPr/>
            </p:nvSpPr>
            <p:spPr>
              <a:xfrm>
                <a:off x="4142203" y="4840916"/>
                <a:ext cx="3706592" cy="4049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E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I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E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579341-8BA0-4DBE-9AE2-3F64BFE6B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03" y="4840916"/>
                <a:ext cx="3706592" cy="404983"/>
              </a:xfrm>
              <a:prstGeom prst="rect">
                <a:avLst/>
              </a:prstGeom>
              <a:blipFill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045467-2AEE-4A7B-93F0-9B476F75B8F1}"/>
              </a:ext>
            </a:extLst>
          </p:cNvPr>
          <p:cNvCxnSpPr>
            <a:cxnSpLocks/>
          </p:cNvCxnSpPr>
          <p:nvPr/>
        </p:nvCxnSpPr>
        <p:spPr>
          <a:xfrm flipV="1">
            <a:off x="4378616" y="2711161"/>
            <a:ext cx="3425534" cy="228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C3F9F-0D52-4E79-AF26-704BAD8D66E6}"/>
              </a:ext>
            </a:extLst>
          </p:cNvPr>
          <p:cNvCxnSpPr>
            <a:cxnSpLocks/>
            <a:endCxn id="34824" idx="6"/>
          </p:cNvCxnSpPr>
          <p:nvPr/>
        </p:nvCxnSpPr>
        <p:spPr>
          <a:xfrm flipV="1">
            <a:off x="6249766" y="2711161"/>
            <a:ext cx="1412568" cy="2285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C5FD82-90A4-4BEC-A60F-57C83DAB615A}"/>
                  </a:ext>
                </a:extLst>
              </p:cNvPr>
              <p:cNvSpPr txBox="1"/>
              <p:nvPr/>
            </p:nvSpPr>
            <p:spPr>
              <a:xfrm>
                <a:off x="3027078" y="5374832"/>
                <a:ext cx="60997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E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E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I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the value of the pixel at site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E" dirty="0"/>
                  <a:t> in frame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C5FD82-90A4-4BEC-A60F-57C83DAB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078" y="5374832"/>
                <a:ext cx="609974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E2FC29-A1C5-49EB-B1A9-A6C88CC30BB2}"/>
              </a:ext>
            </a:extLst>
          </p:cNvPr>
          <p:cNvCxnSpPr>
            <a:cxnSpLocks/>
          </p:cNvCxnSpPr>
          <p:nvPr/>
        </p:nvCxnSpPr>
        <p:spPr>
          <a:xfrm flipH="1" flipV="1">
            <a:off x="3759831" y="2711161"/>
            <a:ext cx="1478679" cy="228525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06C70D-83EF-4F69-9D0C-6B74BC897EAC}"/>
              </a:ext>
            </a:extLst>
          </p:cNvPr>
          <p:cNvSpPr txBox="1"/>
          <p:nvPr/>
        </p:nvSpPr>
        <p:spPr>
          <a:xfrm>
            <a:off x="419677" y="6038062"/>
            <a:ext cx="744505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Computer Vision (Comp Sci) Literature calls this Optic Flow estimation</a:t>
            </a:r>
          </a:p>
          <a:p>
            <a:r>
              <a:rPr lang="en-IE" dirty="0"/>
              <a:t>Video Processing (DSP/Engineering) Literature calls this Motion Estimation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EC6EE-AEFF-454C-B79D-B17B2F3C2714}"/>
              </a:ext>
            </a:extLst>
          </p:cNvPr>
          <p:cNvSpPr txBox="1"/>
          <p:nvPr/>
        </p:nvSpPr>
        <p:spPr>
          <a:xfrm>
            <a:off x="9414691" y="4127100"/>
            <a:ext cx="25834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We want to estimate the motion at every site in the frame. This is a “Dense Flow Field”.</a:t>
            </a:r>
          </a:p>
          <a:p>
            <a:endParaRPr lang="en-IE" dirty="0"/>
          </a:p>
          <a:p>
            <a:r>
              <a:rPr lang="en-IE" dirty="0"/>
              <a:t>In a way this equation assumes that all pixels “flow” from one frame into the other like water.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C9B81-B436-44C3-83F8-C3DD645E9DE2}"/>
              </a:ext>
            </a:extLst>
          </p:cNvPr>
          <p:cNvSpPr txBox="1"/>
          <p:nvPr/>
        </p:nvSpPr>
        <p:spPr>
          <a:xfrm>
            <a:off x="9494236" y="1951672"/>
            <a:ext cx="228316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A function or tensor which expresses or stores the motion at every pixel is referred to as a Flow Field or a Motion Flow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ADE9D-ABE9-A991-C367-2B83D776AEB2}"/>
                  </a:ext>
                </a:extLst>
              </p:cNvPr>
              <p:cNvSpPr txBox="1"/>
              <p:nvPr/>
            </p:nvSpPr>
            <p:spPr>
              <a:xfrm>
                <a:off x="9811903" y="1387188"/>
                <a:ext cx="1789016" cy="514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2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2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E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E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E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2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ADE9D-ABE9-A991-C367-2B83D776A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903" y="1387188"/>
                <a:ext cx="1789016" cy="514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9B10-6213-4EE9-9C27-C4B635A0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Basics : Sequence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C113-4F7B-427F-8EF8-562F9397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564" cy="4351338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In cinema, television editing, postproduction sequences are stored as NUMBERED FILES (tiff, </a:t>
            </a:r>
            <a:r>
              <a:rPr lang="en-IE" dirty="0" err="1">
                <a:solidFill>
                  <a:schemeClr val="bg1"/>
                </a:solidFill>
              </a:rPr>
              <a:t>exr</a:t>
            </a:r>
            <a:r>
              <a:rPr lang="en-IE" dirty="0">
                <a:solidFill>
                  <a:schemeClr val="bg1"/>
                </a:solidFill>
              </a:rPr>
              <a:t>, </a:t>
            </a:r>
            <a:r>
              <a:rPr lang="en-IE" dirty="0" err="1">
                <a:solidFill>
                  <a:schemeClr val="bg1"/>
                </a:solidFill>
              </a:rPr>
              <a:t>cin</a:t>
            </a:r>
            <a:r>
              <a:rPr lang="en-IE" dirty="0">
                <a:solidFill>
                  <a:schemeClr val="bg1"/>
                </a:solidFill>
              </a:rPr>
              <a:t> (</a:t>
            </a:r>
            <a:r>
              <a:rPr lang="en-IE" dirty="0" err="1">
                <a:solidFill>
                  <a:schemeClr val="bg1"/>
                </a:solidFill>
              </a:rPr>
              <a:t>cineon</a:t>
            </a:r>
            <a:r>
              <a:rPr lang="en-IE" dirty="0">
                <a:solidFill>
                  <a:schemeClr val="bg1"/>
                </a:solidFill>
              </a:rPr>
              <a:t>) most common)</a:t>
            </a:r>
          </a:p>
          <a:p>
            <a:r>
              <a:rPr lang="en-IE" dirty="0">
                <a:solidFill>
                  <a:schemeClr val="bg1"/>
                </a:solidFill>
              </a:rPr>
              <a:t>For most consumers, image sequences appear as a single file containing compressed frames e.g. .mp4 or .mov . Netflix, YouTube, Amazon ingest .mov and .mp4.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73AB-424F-4ADE-A8EC-1F550CEF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82" y="1108364"/>
            <a:ext cx="1176097" cy="5292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C05C-D6FB-440E-BF7D-D32EC5CA61DF}"/>
              </a:ext>
            </a:extLst>
          </p:cNvPr>
          <p:cNvSpPr txBox="1"/>
          <p:nvPr/>
        </p:nvSpPr>
        <p:spPr>
          <a:xfrm>
            <a:off x="7654636" y="2277254"/>
            <a:ext cx="2805546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Processing frame sequences like this means you have to get comfortable with string handling in Python/C/</a:t>
            </a:r>
            <a:r>
              <a:rPr lang="en-IE" dirty="0" err="1"/>
              <a:t>Matlab</a:t>
            </a:r>
            <a:r>
              <a:rPr lang="en-I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69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1B6EB-CBF7-432E-AD3F-85147614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Basics : How to make good figures showing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71EF-4A25-483C-818D-058657974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IE" sz="2000"/>
              <a:t>Just use Matlab. </a:t>
            </a:r>
          </a:p>
          <a:p>
            <a:r>
              <a:rPr lang="en-IE" sz="2000"/>
              <a:t>“Quiver” is your friend</a:t>
            </a:r>
          </a:p>
          <a:p>
            <a:r>
              <a:rPr lang="en-IE" sz="2000"/>
              <a:t>“Image” and “hold on” are your other two friends.</a:t>
            </a:r>
          </a:p>
          <a:p>
            <a:r>
              <a:rPr lang="en-IE" sz="2000"/>
              <a:t>So many people have trouble figuring this out that I will show you how to do this.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892B9-85D2-4808-B5AE-5E73187B3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IE" sz="1400" dirty="0"/>
              <a:t>Problems</a:t>
            </a:r>
          </a:p>
          <a:p>
            <a:pPr lvl="1"/>
            <a:r>
              <a:rPr lang="en-IE" sz="1400" dirty="0"/>
              <a:t>What is the origin of the coordinate system? </a:t>
            </a:r>
          </a:p>
          <a:p>
            <a:pPr lvl="1"/>
            <a:r>
              <a:rPr lang="en-IE" sz="1400" dirty="0"/>
              <a:t>Is the top left of the image [0,0]?</a:t>
            </a:r>
          </a:p>
          <a:p>
            <a:pPr lvl="1"/>
            <a:r>
              <a:rPr lang="en-IE" sz="1400" dirty="0"/>
              <a:t>Is the bottom left of the image [0,0]?</a:t>
            </a:r>
          </a:p>
          <a:p>
            <a:pPr lvl="1"/>
            <a:r>
              <a:rPr lang="en-IE" sz="1400" dirty="0"/>
              <a:t>If you are reading a flow field are those vectors stored by scanning from the top left downwards or from the bottom left upwards?</a:t>
            </a:r>
          </a:p>
          <a:p>
            <a:pPr lvl="1"/>
            <a:r>
              <a:rPr lang="en-IE" sz="1400" dirty="0"/>
              <a:t>NUKE uses the bottom left of the image as the origin</a:t>
            </a:r>
          </a:p>
          <a:p>
            <a:pPr lvl="1"/>
            <a:r>
              <a:rPr lang="en-IE" sz="1400" dirty="0" err="1"/>
              <a:t>Matlab</a:t>
            </a:r>
            <a:r>
              <a:rPr lang="en-IE" sz="1400" dirty="0"/>
              <a:t> uses the top left (most video streaming applications use this convention)</a:t>
            </a:r>
          </a:p>
        </p:txBody>
      </p:sp>
    </p:spTree>
    <p:extLst>
      <p:ext uri="{BB962C8B-B14F-4D97-AF65-F5344CB8AC3E}">
        <p14:creationId xmlns:p14="http://schemas.microsoft.com/office/powerpoint/2010/main" val="36216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E3F13-0546-4BA9-AA13-3106B8E4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Showing motion vectors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E2BF0A7-4EE3-4DF3-B3E1-8123155E6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0371" b="1"/>
          <a:stretch/>
        </p:blipFill>
        <p:spPr>
          <a:xfrm>
            <a:off x="532992" y="2426818"/>
            <a:ext cx="5053067" cy="3997637"/>
          </a:xfrm>
          <a:prstGeom prst="rect">
            <a:avLst/>
          </a:prstGeom>
        </p:spPr>
      </p:pic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1896A3-6024-40C8-9C59-7987ABE6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20292"/>
            <a:ext cx="5455917" cy="29995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C4A95E-77BD-4905-90D4-DF5F59FEA439}"/>
              </a:ext>
            </a:extLst>
          </p:cNvPr>
          <p:cNvSpPr/>
          <p:nvPr/>
        </p:nvSpPr>
        <p:spPr>
          <a:xfrm>
            <a:off x="6964878" y="5486400"/>
            <a:ext cx="748145" cy="36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A9903-5C1A-4709-88BB-B34ED556D084}"/>
              </a:ext>
            </a:extLst>
          </p:cNvPr>
          <p:cNvCxnSpPr/>
          <p:nvPr/>
        </p:nvCxnSpPr>
        <p:spPr>
          <a:xfrm flipH="1" flipV="1">
            <a:off x="4649190" y="4506686"/>
            <a:ext cx="2315688" cy="1145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E1A176-66F6-44B1-9888-7AD2ABBF5DAD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4649190" y="3429000"/>
            <a:ext cx="2315688" cy="224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C68131-BFFD-466E-8C06-8FCCFD825226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4259877" y="3788229"/>
            <a:ext cx="2705001" cy="1882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FB2EBD-C4FD-43B1-9D18-4BFEA053AC13}"/>
              </a:ext>
            </a:extLst>
          </p:cNvPr>
          <p:cNvCxnSpPr>
            <a:cxnSpLocks/>
          </p:cNvCxnSpPr>
          <p:nvPr/>
        </p:nvCxnSpPr>
        <p:spPr>
          <a:xfrm flipH="1" flipV="1">
            <a:off x="3515097" y="4833257"/>
            <a:ext cx="3449781" cy="837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9AEF134-3C31-4A9B-AF6E-ADC3011D9A0C}"/>
              </a:ext>
            </a:extLst>
          </p:cNvPr>
          <p:cNvSpPr txBox="1"/>
          <p:nvPr/>
        </p:nvSpPr>
        <p:spPr>
          <a:xfrm>
            <a:off x="7986156" y="6254436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The vector components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D8E639-C297-4E69-84D2-125C4F028873}"/>
              </a:ext>
            </a:extLst>
          </p:cNvPr>
          <p:cNvSpPr/>
          <p:nvPr/>
        </p:nvSpPr>
        <p:spPr>
          <a:xfrm>
            <a:off x="7709658" y="5522026"/>
            <a:ext cx="2042556" cy="296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07560-2E44-493A-BA3F-94EEB0B92FA2}"/>
              </a:ext>
            </a:extLst>
          </p:cNvPr>
          <p:cNvCxnSpPr/>
          <p:nvPr/>
        </p:nvCxnSpPr>
        <p:spPr>
          <a:xfrm>
            <a:off x="8716488" y="5854535"/>
            <a:ext cx="255320" cy="475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42B9AF0-5707-4FE4-B369-43441D7EBDD1}"/>
              </a:ext>
            </a:extLst>
          </p:cNvPr>
          <p:cNvSpPr txBox="1"/>
          <p:nvPr/>
        </p:nvSpPr>
        <p:spPr>
          <a:xfrm>
            <a:off x="6191688" y="5976674"/>
            <a:ext cx="20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location of each vector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220432-18DF-4017-BD1C-CC8438730587}"/>
              </a:ext>
            </a:extLst>
          </p:cNvPr>
          <p:cNvCxnSpPr/>
          <p:nvPr/>
        </p:nvCxnSpPr>
        <p:spPr>
          <a:xfrm flipH="1">
            <a:off x="7188032" y="5862795"/>
            <a:ext cx="210295" cy="215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8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FC3DFFA3-9503-45FF-9B06-BB2F2CDE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Block Matching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AFAD2E0F-4832-4880-8E4C-FDD19F52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47801"/>
            <a:ext cx="3886200" cy="644101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Direct solution</a:t>
            </a:r>
          </a:p>
        </p:txBody>
      </p:sp>
      <p:pic>
        <p:nvPicPr>
          <p:cNvPr id="36867" name="Picture 7">
            <a:extLst>
              <a:ext uri="{FF2B5EF4-FFF2-40B4-BE49-F238E27FC236}">
                <a16:creationId xmlns:a16="http://schemas.microsoft.com/office/drawing/2014/main" id="{4F1529C4-7F66-4F48-A040-F7F85667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33" y="1845734"/>
            <a:ext cx="3200400" cy="42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3409E96A-E924-4CDC-A5A1-2E97FDCD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56131"/>
          <a:stretch>
            <a:fillRect/>
          </a:stretch>
        </p:blipFill>
        <p:spPr bwMode="auto">
          <a:xfrm>
            <a:off x="1754717" y="2743200"/>
            <a:ext cx="525568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9">
            <a:extLst>
              <a:ext uri="{FF2B5EF4-FFF2-40B4-BE49-F238E27FC236}">
                <a16:creationId xmlns:a16="http://schemas.microsoft.com/office/drawing/2014/main" id="{29A94B7F-2066-4998-B34E-9C8BCE41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2277533"/>
            <a:ext cx="3657600" cy="3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11">
            <a:extLst>
              <a:ext uri="{FF2B5EF4-FFF2-40B4-BE49-F238E27FC236}">
                <a16:creationId xmlns:a16="http://schemas.microsoft.com/office/drawing/2014/main" id="{4295CA2A-10F2-47AB-8C39-AD439EFB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11778" r="23834" b="67302"/>
          <a:stretch>
            <a:fillRect/>
          </a:stretch>
        </p:blipFill>
        <p:spPr bwMode="auto">
          <a:xfrm>
            <a:off x="6527800" y="3572934"/>
            <a:ext cx="3953933" cy="223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041EB-5BF9-4A90-8EDF-3A888E9F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Real Motion is Fractional!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D449D2-004B-463F-8256-DDDF6911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5" y="2426818"/>
            <a:ext cx="506030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FF2EF1-8480-46D7-8D2D-B6BE8D3D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44" y="2426818"/>
            <a:ext cx="5125175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5FB7C-1805-4DBE-95F5-35B21CEE0923}"/>
              </a:ext>
            </a:extLst>
          </p:cNvPr>
          <p:cNvSpPr txBox="1"/>
          <p:nvPr/>
        </p:nvSpPr>
        <p:spPr>
          <a:xfrm>
            <a:off x="4584901" y="2512583"/>
            <a:ext cx="9461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Frame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D88B6-1216-4C61-8A41-9699178DA19D}"/>
              </a:ext>
            </a:extLst>
          </p:cNvPr>
          <p:cNvSpPr txBox="1"/>
          <p:nvPr/>
        </p:nvSpPr>
        <p:spPr>
          <a:xfrm>
            <a:off x="10682602" y="2474933"/>
            <a:ext cx="9461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IE" dirty="0"/>
              <a:t>Frame 2</a:t>
            </a:r>
          </a:p>
        </p:txBody>
      </p:sp>
    </p:spTree>
    <p:extLst>
      <p:ext uri="{BB962C8B-B14F-4D97-AF65-F5344CB8AC3E}">
        <p14:creationId xmlns:p14="http://schemas.microsoft.com/office/powerpoint/2010/main" val="358849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Keying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98" y="3550722"/>
            <a:ext cx="2122613" cy="1193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99" y="1830349"/>
            <a:ext cx="2122613" cy="1193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93696"/>
            <a:ext cx="2077427" cy="11685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576139"/>
            <a:ext cx="2077427" cy="1168553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112547" y="202077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112547" y="357613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7065818" y="2935172"/>
            <a:ext cx="470634" cy="50905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4" idx="3"/>
            <a:endCxn id="9" idx="3"/>
          </p:cNvCxnSpPr>
          <p:nvPr/>
        </p:nvCxnSpPr>
        <p:spPr>
          <a:xfrm>
            <a:off x="6376412" y="2427334"/>
            <a:ext cx="924723" cy="57531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" idx="3"/>
            <a:endCxn id="9" idx="1"/>
          </p:cNvCxnSpPr>
          <p:nvPr/>
        </p:nvCxnSpPr>
        <p:spPr>
          <a:xfrm flipV="1">
            <a:off x="6376411" y="3376751"/>
            <a:ext cx="924724" cy="770956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89" y="2592714"/>
            <a:ext cx="2122613" cy="119397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9" idx="0"/>
            <a:endCxn id="18" idx="1"/>
          </p:cNvCxnSpPr>
          <p:nvPr/>
        </p:nvCxnSpPr>
        <p:spPr>
          <a:xfrm>
            <a:off x="7474069" y="3189699"/>
            <a:ext cx="9299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31958" y="1435760"/>
            <a:ext cx="14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Matte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9623" y="3074894"/>
            <a:ext cx="12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Foreground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44521" y="4818895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788" y="0"/>
            <a:ext cx="5514212" cy="1351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23" y="5510981"/>
            <a:ext cx="1179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5EED2-55E8-489D-BD3F-6E1C75D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IE" sz="3700"/>
              <a:t>So you need to search Fractionally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2442-1502-4A1A-9C0C-FDAAE874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IE" sz="1600"/>
              <a:t>Block Matcher integer accurate searches +- w pixels</a:t>
            </a:r>
          </a:p>
          <a:p>
            <a:r>
              <a:rPr lang="en-IE" sz="1600"/>
              <a:t>So say w = 3 then we search (-3, -3), (-3, -2), (-3, -1) … ( 3, 3)</a:t>
            </a:r>
          </a:p>
          <a:p>
            <a:r>
              <a:rPr lang="en-IE" sz="1600"/>
              <a:t>But now we need to search fractionally i.e. fractionally accurate motion search , say w = 3; and accuracy = 0.5 </a:t>
            </a:r>
          </a:p>
          <a:p>
            <a:r>
              <a:rPr lang="en-IE" sz="1600"/>
              <a:t>Our search space is (-3, -3), (-3, -2.5), (-3, -2), (-3, -1.5) … (2.5, 3), (3,3)</a:t>
            </a:r>
          </a:p>
          <a:p>
            <a:r>
              <a:rPr lang="en-IE" sz="1600"/>
              <a:t>That implies INTERPOLATING PICTURE VALUES to figure out the pixels in the block in the previous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9EEB36C6-24BC-491E-9A06-BEE67D45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11778" r="23834" b="67302"/>
          <a:stretch>
            <a:fillRect/>
          </a:stretch>
        </p:blipFill>
        <p:spPr bwMode="auto">
          <a:xfrm>
            <a:off x="5405862" y="1720810"/>
            <a:ext cx="6019331" cy="34131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01DF46-C960-4273-8F62-0C59FED2E29B}"/>
              </a:ext>
            </a:extLst>
          </p:cNvPr>
          <p:cNvSpPr/>
          <p:nvPr/>
        </p:nvSpPr>
        <p:spPr>
          <a:xfrm>
            <a:off x="7066843" y="2460978"/>
            <a:ext cx="135467" cy="129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674D15-7CFB-41CD-85FB-5D2F72E38C24}"/>
              </a:ext>
            </a:extLst>
          </p:cNvPr>
          <p:cNvSpPr/>
          <p:nvPr/>
        </p:nvSpPr>
        <p:spPr>
          <a:xfrm>
            <a:off x="6999109" y="2573463"/>
            <a:ext cx="135467" cy="129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A2094D-6A5B-402F-9422-400D99AA426D}"/>
              </a:ext>
            </a:extLst>
          </p:cNvPr>
          <p:cNvSpPr/>
          <p:nvPr/>
        </p:nvSpPr>
        <p:spPr>
          <a:xfrm>
            <a:off x="7270044" y="2460978"/>
            <a:ext cx="135467" cy="129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8CE133-2F85-4BED-9F7B-6342E08289C9}"/>
              </a:ext>
            </a:extLst>
          </p:cNvPr>
          <p:cNvSpPr/>
          <p:nvPr/>
        </p:nvSpPr>
        <p:spPr>
          <a:xfrm>
            <a:off x="7173482" y="2590800"/>
            <a:ext cx="135467" cy="129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671C51-B37C-4FBA-9D32-99D0F52250AE}"/>
              </a:ext>
            </a:extLst>
          </p:cNvPr>
          <p:cNvCxnSpPr>
            <a:endCxn id="9" idx="0"/>
          </p:cNvCxnSpPr>
          <p:nvPr/>
        </p:nvCxnSpPr>
        <p:spPr>
          <a:xfrm flipV="1">
            <a:off x="3551162" y="2573463"/>
            <a:ext cx="3515681" cy="20807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8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8A837AA-EB2C-4711-8F8C-674500EC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Block Matching Shortcomings</a:t>
            </a:r>
          </a:p>
        </p:txBody>
      </p:sp>
      <p:pic>
        <p:nvPicPr>
          <p:cNvPr id="37890" name="Picture 5">
            <a:extLst>
              <a:ext uri="{FF2B5EF4-FFF2-40B4-BE49-F238E27FC236}">
                <a16:creationId xmlns:a16="http://schemas.microsoft.com/office/drawing/2014/main" id="{8D307D07-3793-4EEB-A9C1-16D9E697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2205567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Oval 6">
            <a:extLst>
              <a:ext uri="{FF2B5EF4-FFF2-40B4-BE49-F238E27FC236}">
                <a16:creationId xmlns:a16="http://schemas.microsoft.com/office/drawing/2014/main" id="{80C41155-BB3B-4BC2-B62C-9CD30FA17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917" y="3285067"/>
            <a:ext cx="649816" cy="575733"/>
          </a:xfrm>
          <a:prstGeom prst="ellipse">
            <a:avLst/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C5AAE05A-19EA-4400-B42A-E606B7468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406" y="2565401"/>
            <a:ext cx="2608406" cy="646331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ヒラギノ角ゴ ProN W3" charset="0"/>
                <a:sym typeface="Gill Sans" charset="0"/>
              </a:rPr>
              <a:t>Motion inside an object </a:t>
            </a:r>
          </a:p>
          <a:p>
            <a:pPr algn="ctr" eaLnBrk="1" hangingPunct="1"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ヒラギノ角ゴ ProN W3" charset="0"/>
                <a:sym typeface="Gill Sans" charset="0"/>
              </a:rPr>
              <a:t>is rarely so un-smooth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charset="0"/>
              <a:ea typeface="ヒラギノ角ゴ ProN W3" charset="0"/>
              <a:sym typeface="Gill Sans" charset="0"/>
            </a:endParaRPr>
          </a:p>
        </p:txBody>
      </p:sp>
      <p:sp>
        <p:nvSpPr>
          <p:cNvPr id="36869" name="Oval 8">
            <a:extLst>
              <a:ext uri="{FF2B5EF4-FFF2-40B4-BE49-F238E27FC236}">
                <a16:creationId xmlns:a16="http://schemas.microsoft.com/office/drawing/2014/main" id="{03DE0431-7223-43DA-A707-23545E640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17" y="4508500"/>
            <a:ext cx="649816" cy="575733"/>
          </a:xfrm>
          <a:prstGeom prst="ellipse">
            <a:avLst/>
          </a:prstGeom>
          <a:solidFill>
            <a:srgbClr val="FF000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0" name="Text Box 9">
            <a:extLst>
              <a:ext uri="{FF2B5EF4-FFF2-40B4-BE49-F238E27FC236}">
                <a16:creationId xmlns:a16="http://schemas.microsoft.com/office/drawing/2014/main" id="{4D838A5A-03D8-4CB0-A5D7-57D0DD3EB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2" y="5949951"/>
            <a:ext cx="4133849" cy="36933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2F2F2"/>
                </a:solidFill>
                <a:latin typeface="Arial" charset="0"/>
              </a:rPr>
              <a:t>Spurious vectors when picture is flat</a:t>
            </a:r>
            <a:endParaRPr lang="en-US" altLang="x-none" sz="1800">
              <a:solidFill>
                <a:srgbClr val="F2F2F2"/>
              </a:solidFill>
              <a:latin typeface="Arial" charset="0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885C290-D4E9-4A5F-9402-130532A822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24867" y="2925234"/>
            <a:ext cx="2878667" cy="64770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 type="triangle" w="med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14C3F975-A5A0-44DC-ABF4-6E3AED3BB4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0934" y="4798485"/>
            <a:ext cx="1367367" cy="107950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 type="triangle" w="med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6F936522-78ED-4D18-8291-082D9CC4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The trouble with blocks</a:t>
            </a:r>
          </a:p>
        </p:txBody>
      </p:sp>
      <p:pic>
        <p:nvPicPr>
          <p:cNvPr id="38914" name="Picture 3">
            <a:extLst>
              <a:ext uri="{FF2B5EF4-FFF2-40B4-BE49-F238E27FC236}">
                <a16:creationId xmlns:a16="http://schemas.microsoft.com/office/drawing/2014/main" id="{AA5DD317-6A06-4470-BFDA-310B7CE03B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8412" r="23834" b="64610"/>
          <a:stretch>
            <a:fillRect/>
          </a:stretch>
        </p:blipFill>
        <p:spPr>
          <a:xfrm>
            <a:off x="1919818" y="1447800"/>
            <a:ext cx="4842933" cy="3456517"/>
          </a:xfrm>
        </p:spPr>
      </p:pic>
      <p:pic>
        <p:nvPicPr>
          <p:cNvPr id="38915" name="Picture 4">
            <a:extLst>
              <a:ext uri="{FF2B5EF4-FFF2-40B4-BE49-F238E27FC236}">
                <a16:creationId xmlns:a16="http://schemas.microsoft.com/office/drawing/2014/main" id="{EB3AEEA8-C172-48B9-8462-0B2BD392C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175001"/>
            <a:ext cx="4038600" cy="302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Freeform 6">
            <a:extLst>
              <a:ext uri="{FF2B5EF4-FFF2-40B4-BE49-F238E27FC236}">
                <a16:creationId xmlns:a16="http://schemas.microsoft.com/office/drawing/2014/main" id="{D48F60A0-5B88-40BA-A447-731761C47BD5}"/>
              </a:ext>
            </a:extLst>
          </p:cNvPr>
          <p:cNvSpPr>
            <a:spLocks/>
          </p:cNvSpPr>
          <p:nvPr/>
        </p:nvSpPr>
        <p:spPr bwMode="auto">
          <a:xfrm>
            <a:off x="5664201" y="1833033"/>
            <a:ext cx="3551767" cy="3287184"/>
          </a:xfrm>
          <a:custGeom>
            <a:avLst/>
            <a:gdLst>
              <a:gd name="T0" fmla="*/ 0 w 2237"/>
              <a:gd name="T1" fmla="*/ 192088 h 2071"/>
              <a:gd name="T2" fmla="*/ 2592388 w 2237"/>
              <a:gd name="T3" fmla="*/ 407988 h 2071"/>
              <a:gd name="T4" fmla="*/ 3455988 w 2237"/>
              <a:gd name="T5" fmla="*/ 2640013 h 2071"/>
              <a:gd name="T6" fmla="*/ 3168650 w 2237"/>
              <a:gd name="T7" fmla="*/ 3287713 h 20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37" h="2071">
                <a:moveTo>
                  <a:pt x="0" y="121"/>
                </a:moveTo>
                <a:cubicBezTo>
                  <a:pt x="635" y="60"/>
                  <a:pt x="1270" y="0"/>
                  <a:pt x="1633" y="257"/>
                </a:cubicBezTo>
                <a:cubicBezTo>
                  <a:pt x="1996" y="514"/>
                  <a:pt x="2117" y="1361"/>
                  <a:pt x="2177" y="1663"/>
                </a:cubicBezTo>
                <a:cubicBezTo>
                  <a:pt x="2237" y="1965"/>
                  <a:pt x="2116" y="2018"/>
                  <a:pt x="1996" y="2071"/>
                </a:cubicBezTo>
              </a:path>
            </a:pathLst>
          </a:custGeom>
          <a:noFill/>
          <a:ln w="381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7893" name="Oval 5">
            <a:extLst>
              <a:ext uri="{FF2B5EF4-FFF2-40B4-BE49-F238E27FC236}">
                <a16:creationId xmlns:a16="http://schemas.microsoft.com/office/drawing/2014/main" id="{7F811D54-23D3-4004-B09A-B29B6085D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7984" y="4876801"/>
            <a:ext cx="573616" cy="647700"/>
          </a:xfrm>
          <a:prstGeom prst="ellipse">
            <a:avLst/>
          </a:prstGeom>
          <a:solidFill>
            <a:schemeClr val="accent1">
              <a:alpha val="3294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6375B05F-B7D9-4CC3-9F25-EEF91192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-270933"/>
            <a:ext cx="8938684" cy="1566333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Phase Correlation</a:t>
            </a:r>
          </a:p>
        </p:txBody>
      </p:sp>
      <p:pic>
        <p:nvPicPr>
          <p:cNvPr id="44034" name="Picture 4">
            <a:extLst>
              <a:ext uri="{FF2B5EF4-FFF2-40B4-BE49-F238E27FC236}">
                <a16:creationId xmlns:a16="http://schemas.microsoft.com/office/drawing/2014/main" id="{038CBB05-C282-4BF4-9266-07596E11F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1500717"/>
            <a:ext cx="9385300" cy="406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6375B05F-B7D9-4CC3-9F25-EEF91192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-270933"/>
            <a:ext cx="8938684" cy="1566333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Phase Correlation</a:t>
            </a:r>
          </a:p>
        </p:txBody>
      </p:sp>
      <p:pic>
        <p:nvPicPr>
          <p:cNvPr id="44034" name="Picture 4">
            <a:extLst>
              <a:ext uri="{FF2B5EF4-FFF2-40B4-BE49-F238E27FC236}">
                <a16:creationId xmlns:a16="http://schemas.microsoft.com/office/drawing/2014/main" id="{038CBB05-C282-4BF4-9266-07596E11F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4" b="46423"/>
          <a:stretch/>
        </p:blipFill>
        <p:spPr bwMode="auto">
          <a:xfrm>
            <a:off x="7972023" y="519792"/>
            <a:ext cx="3304484" cy="124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FED15D-D8AA-D4FD-F6DE-A0210D1D0239}"/>
                  </a:ext>
                </a:extLst>
              </p:cNvPr>
              <p:cNvSpPr txBox="1"/>
              <p:nvPr/>
            </p:nvSpPr>
            <p:spPr>
              <a:xfrm>
                <a:off x="1302387" y="2550258"/>
                <a:ext cx="8632620" cy="1245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IE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E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E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E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  <m:r>
                        <a:rPr lang="en-IE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E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E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FED15D-D8AA-D4FD-F6DE-A0210D1D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7" y="2550258"/>
                <a:ext cx="8632620" cy="1245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68BB4-B83D-6254-AAC9-D597FDDB2303}"/>
                  </a:ext>
                </a:extLst>
              </p:cNvPr>
              <p:cNvSpPr txBox="1"/>
              <p:nvPr/>
            </p:nvSpPr>
            <p:spPr>
              <a:xfrm>
                <a:off x="1496423" y="4580724"/>
                <a:ext cx="5583708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en-IE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I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68BB4-B83D-6254-AAC9-D597FDDB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23" y="4580724"/>
                <a:ext cx="5583708" cy="625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6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A4F7-12DA-423A-9EA7-094E4777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r>
              <a:rPr lang="en-IE" sz="3200"/>
              <a:t>Frame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6EDE3-2594-4388-925E-140E3112A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52219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A4F7-12DA-423A-9EA7-094E4777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r>
              <a:rPr lang="en-IE" sz="3200" dirty="0"/>
              <a:t>Frame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D5F5-0A99-42E0-B98E-F34D48B67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6" b="-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1E67DD-1203-4CEF-A0DB-F7AAB55699D0}"/>
              </a:ext>
            </a:extLst>
          </p:cNvPr>
          <p:cNvSpPr/>
          <p:nvPr/>
        </p:nvSpPr>
        <p:spPr>
          <a:xfrm>
            <a:off x="769258" y="1753810"/>
            <a:ext cx="1170818" cy="133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1FFBE-933F-48ED-BB28-EE6D1A334286}"/>
              </a:ext>
            </a:extLst>
          </p:cNvPr>
          <p:cNvSpPr/>
          <p:nvPr/>
        </p:nvSpPr>
        <p:spPr>
          <a:xfrm>
            <a:off x="5382382" y="1224039"/>
            <a:ext cx="1170818" cy="133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6440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846B-B5EB-4227-9682-8EA09A77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9D5B5-FB2A-4B01-AFDD-58C0A1411760}"/>
              </a:ext>
            </a:extLst>
          </p:cNvPr>
          <p:cNvSpPr txBox="1"/>
          <p:nvPr/>
        </p:nvSpPr>
        <p:spPr>
          <a:xfrm>
            <a:off x="9609720" y="4270986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Block in Frame 1</a:t>
            </a:r>
          </a:p>
        </p:txBody>
      </p:sp>
    </p:spTree>
    <p:extLst>
      <p:ext uri="{BB962C8B-B14F-4D97-AF65-F5344CB8AC3E}">
        <p14:creationId xmlns:p14="http://schemas.microsoft.com/office/powerpoint/2010/main" val="895547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6B14-083B-43CA-B04F-F1AAF11D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318C9-5CA1-4B84-9D21-8FC52E2847D6}"/>
              </a:ext>
            </a:extLst>
          </p:cNvPr>
          <p:cNvSpPr txBox="1"/>
          <p:nvPr/>
        </p:nvSpPr>
        <p:spPr>
          <a:xfrm>
            <a:off x="9609720" y="4270986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Block in Frame 2</a:t>
            </a:r>
          </a:p>
        </p:txBody>
      </p:sp>
    </p:spTree>
    <p:extLst>
      <p:ext uri="{BB962C8B-B14F-4D97-AF65-F5344CB8AC3E}">
        <p14:creationId xmlns:p14="http://schemas.microsoft.com/office/powerpoint/2010/main" val="597111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31F9E-C722-4F81-AACD-67F9C5F8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07007"/>
            <a:ext cx="3517119" cy="263783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0AF3FB-DBD6-41AF-96A5-5D984FEB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762B31C-E066-4B42-94B3-7012EFB10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4FD81-5E08-4C21-B9FF-98798A9458E9}"/>
              </a:ext>
            </a:extLst>
          </p:cNvPr>
          <p:cNvSpPr txBox="1"/>
          <p:nvPr/>
        </p:nvSpPr>
        <p:spPr>
          <a:xfrm>
            <a:off x="1408517" y="48105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FFT of Block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099CD-F55D-42D9-B3A2-6E1E32E71852}"/>
              </a:ext>
            </a:extLst>
          </p:cNvPr>
          <p:cNvSpPr txBox="1"/>
          <p:nvPr/>
        </p:nvSpPr>
        <p:spPr>
          <a:xfrm>
            <a:off x="9046502" y="471294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FFT of Block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2724CE-54FD-4F1F-BC51-D8858AA2BAC2}"/>
                  </a:ext>
                </a:extLst>
              </p:cNvPr>
              <p:cNvSpPr txBox="1"/>
              <p:nvPr/>
            </p:nvSpPr>
            <p:spPr>
              <a:xfrm>
                <a:off x="4751376" y="4810539"/>
                <a:ext cx="2761782" cy="1089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E" dirty="0"/>
                  <a:t>Phase Correlation Surface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2724CE-54FD-4F1F-BC51-D8858AA2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76" y="4810539"/>
                <a:ext cx="2761782" cy="1089209"/>
              </a:xfrm>
              <a:prstGeom prst="rect">
                <a:avLst/>
              </a:prstGeom>
              <a:blipFill>
                <a:blip r:embed="rId5"/>
                <a:stretch>
                  <a:fillRect t="-279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5AF04B-242F-4A8A-B06C-9005B43260CB}"/>
              </a:ext>
            </a:extLst>
          </p:cNvPr>
          <p:cNvCxnSpPr/>
          <p:nvPr/>
        </p:nvCxnSpPr>
        <p:spPr>
          <a:xfrm>
            <a:off x="6132267" y="3367314"/>
            <a:ext cx="263695" cy="212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8DC7E0-F7E6-4929-AF1F-3E258FC2BE03}"/>
              </a:ext>
            </a:extLst>
          </p:cNvPr>
          <p:cNvSpPr txBox="1"/>
          <p:nvPr/>
        </p:nvSpPr>
        <p:spPr>
          <a:xfrm>
            <a:off x="6271624" y="2893181"/>
            <a:ext cx="181812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Motion = [13, 13]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D0B6E-5050-4054-A2D6-2947FCC06C15}"/>
              </a:ext>
            </a:extLst>
          </p:cNvPr>
          <p:cNvSpPr txBox="1"/>
          <p:nvPr/>
        </p:nvSpPr>
        <p:spPr>
          <a:xfrm>
            <a:off x="4589100" y="424839"/>
            <a:ext cx="29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Only using the Green Channel</a:t>
            </a:r>
          </a:p>
        </p:txBody>
      </p:sp>
    </p:spTree>
    <p:extLst>
      <p:ext uri="{BB962C8B-B14F-4D97-AF65-F5344CB8AC3E}">
        <p14:creationId xmlns:p14="http://schemas.microsoft.com/office/powerpoint/2010/main" val="281702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2" t="62121"/>
          <a:stretch/>
        </p:blipFill>
        <p:spPr>
          <a:xfrm>
            <a:off x="5786439" y="1"/>
            <a:ext cx="6405562" cy="6883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6" t="62121"/>
          <a:stretch/>
        </p:blipFill>
        <p:spPr>
          <a:xfrm>
            <a:off x="-242888" y="1"/>
            <a:ext cx="6029326" cy="6883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28587" y="6200775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MAXIMUM LIKELIHOOD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5324" y="6200775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2"/>
                </a:solidFill>
              </a:rPr>
              <a:t>MAP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8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2E22-7011-48AE-9BCA-1F8E01F4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How good is the estimate? Motion Compensation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3FD61-B46E-419E-82E1-D030D80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9" y="1872432"/>
            <a:ext cx="3923955" cy="2942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88E66-EB18-4272-9DE5-38D433F8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94" y="2125172"/>
            <a:ext cx="3096336" cy="24374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/>
              <p:nvPr/>
            </p:nvSpPr>
            <p:spPr>
              <a:xfrm>
                <a:off x="1523788" y="4815398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8" y="4815398"/>
                <a:ext cx="95872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/>
              <p:nvPr/>
            </p:nvSpPr>
            <p:spPr>
              <a:xfrm>
                <a:off x="5307741" y="4678927"/>
                <a:ext cx="2028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+13,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+13)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41" y="4678927"/>
                <a:ext cx="202844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AC8499-57B7-493C-BA37-AE250E10C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528" y="2109975"/>
            <a:ext cx="3142993" cy="24526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/>
              <p:nvPr/>
            </p:nvSpPr>
            <p:spPr>
              <a:xfrm>
                <a:off x="8930103" y="4690840"/>
                <a:ext cx="3075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+13,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+13</m:t>
                          </m:r>
                        </m:e>
                      </m:d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03" y="4690840"/>
                <a:ext cx="3075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046ABC-92BC-4395-BDC4-36E3EB8F7D96}"/>
              </a:ext>
            </a:extLst>
          </p:cNvPr>
          <p:cNvSpPr txBox="1"/>
          <p:nvPr/>
        </p:nvSpPr>
        <p:spPr>
          <a:xfrm>
            <a:off x="8896528" y="1639662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Motion Compensation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35A1E-E1C6-4B97-8459-E66740E497A4}"/>
              </a:ext>
            </a:extLst>
          </p:cNvPr>
          <p:cNvSpPr txBox="1"/>
          <p:nvPr/>
        </p:nvSpPr>
        <p:spPr>
          <a:xfrm>
            <a:off x="4548549" y="1690688"/>
            <a:ext cx="372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Motion Compensated Previous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/>
              <p:nvPr/>
            </p:nvSpPr>
            <p:spPr>
              <a:xfrm>
                <a:off x="6666895" y="5437471"/>
                <a:ext cx="4947893" cy="949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dirty="0">
                    <a:solidFill>
                      <a:schemeClr val="bg1"/>
                    </a:solidFill>
                  </a:rPr>
                  <a:t>MSE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I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+13,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+13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b="0" dirty="0">
                    <a:solidFill>
                      <a:schemeClr val="bg1"/>
                    </a:solidFill>
                  </a:rPr>
                  <a:t>= 173.95</a:t>
                </a:r>
              </a:p>
              <a:p>
                <a:r>
                  <a:rPr lang="en-IE" dirty="0">
                    <a:solidFill>
                      <a:schemeClr val="bg1"/>
                    </a:solidFill>
                  </a:rPr>
                  <a:t>PSNR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E" dirty="0">
                    <a:solidFill>
                      <a:schemeClr val="bg1"/>
                    </a:solidFill>
                  </a:rPr>
                  <a:t>log10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  <m:sup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den>
                        </m:f>
                      </m:e>
                    </m:d>
                    <m: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=25.73 </m:t>
                    </m:r>
                    <m:r>
                      <m:rPr>
                        <m:sty m:val="p"/>
                      </m:rP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95" y="5437471"/>
                <a:ext cx="4947893" cy="949491"/>
              </a:xfrm>
              <a:prstGeom prst="rect">
                <a:avLst/>
              </a:prstGeom>
              <a:blipFill>
                <a:blip r:embed="rId8"/>
                <a:stretch>
                  <a:fillRect l="-1110" r="-24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388123-5998-43F3-AAE5-AEC32FDB6CDF}"/>
                  </a:ext>
                </a:extLst>
              </p:cNvPr>
              <p:cNvSpPr txBox="1"/>
              <p:nvPr/>
            </p:nvSpPr>
            <p:spPr>
              <a:xfrm>
                <a:off x="407177" y="5846544"/>
                <a:ext cx="5382499" cy="6463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IE" b="0" dirty="0"/>
              </a:p>
              <a:p>
                <a:r>
                  <a:rPr lang="en-IE" dirty="0"/>
                  <a:t>If the motion estimate is right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E" dirty="0"/>
                  <a:t> will be small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388123-5998-43F3-AAE5-AEC32FDB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77" y="5846544"/>
                <a:ext cx="5382499" cy="646331"/>
              </a:xfrm>
              <a:prstGeom prst="rect">
                <a:avLst/>
              </a:prstGeom>
              <a:blipFill>
                <a:blip r:embed="rId9"/>
                <a:stretch>
                  <a:fillRect l="-1019" r="-113" b="-1415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C35AE5-244E-4EDA-B30D-F343B9FA1EA1}"/>
              </a:ext>
            </a:extLst>
          </p:cNvPr>
          <p:cNvSpPr txBox="1"/>
          <p:nvPr/>
        </p:nvSpPr>
        <p:spPr>
          <a:xfrm>
            <a:off x="9201908" y="5048259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Why isn’t this error all 0?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F9299-EBD2-4E79-B007-6CEC8032395A}"/>
              </a:ext>
            </a:extLst>
          </p:cNvPr>
          <p:cNvSpPr txBox="1"/>
          <p:nvPr/>
        </p:nvSpPr>
        <p:spPr>
          <a:xfrm>
            <a:off x="5074931" y="5093379"/>
            <a:ext cx="23172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Why the black border?</a:t>
            </a:r>
          </a:p>
        </p:txBody>
      </p:sp>
    </p:spTree>
    <p:extLst>
      <p:ext uri="{BB962C8B-B14F-4D97-AF65-F5344CB8AC3E}">
        <p14:creationId xmlns:p14="http://schemas.microsoft.com/office/powerpoint/2010/main" val="42556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2E22-7011-48AE-9BCA-1F8E01F4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Non-motion compensated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3FD61-B46E-419E-82E1-D030D80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86" y="1957517"/>
            <a:ext cx="3923955" cy="29429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/>
              <p:nvPr/>
            </p:nvSpPr>
            <p:spPr>
              <a:xfrm>
                <a:off x="1523788" y="4815398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8" y="4815398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/>
              <p:nvPr/>
            </p:nvSpPr>
            <p:spPr>
              <a:xfrm>
                <a:off x="5397628" y="4815398"/>
                <a:ext cx="96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28" y="4815398"/>
                <a:ext cx="96404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/>
              <p:nvPr/>
            </p:nvSpPr>
            <p:spPr>
              <a:xfrm>
                <a:off x="8930103" y="4690840"/>
                <a:ext cx="2010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03" y="4690840"/>
                <a:ext cx="20106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046ABC-92BC-4395-BDC4-36E3EB8F7D96}"/>
              </a:ext>
            </a:extLst>
          </p:cNvPr>
          <p:cNvSpPr txBox="1"/>
          <p:nvPr/>
        </p:nvSpPr>
        <p:spPr>
          <a:xfrm>
            <a:off x="8896528" y="1639662"/>
            <a:ext cx="180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Frame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35A1E-E1C6-4B97-8459-E66740E497A4}"/>
              </a:ext>
            </a:extLst>
          </p:cNvPr>
          <p:cNvSpPr txBox="1"/>
          <p:nvPr/>
        </p:nvSpPr>
        <p:spPr>
          <a:xfrm>
            <a:off x="4782171" y="1690688"/>
            <a:ext cx="16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Previous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/>
              <p:nvPr/>
            </p:nvSpPr>
            <p:spPr>
              <a:xfrm>
                <a:off x="6666895" y="5437471"/>
                <a:ext cx="4000519" cy="949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dirty="0">
                    <a:solidFill>
                      <a:schemeClr val="bg1"/>
                    </a:solidFill>
                  </a:rPr>
                  <a:t>MSE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I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b="0" dirty="0">
                    <a:solidFill>
                      <a:schemeClr val="bg1"/>
                    </a:solidFill>
                  </a:rPr>
                  <a:t>= </a:t>
                </a:r>
                <a:r>
                  <a:rPr lang="en-IE" dirty="0">
                    <a:solidFill>
                      <a:schemeClr val="bg1"/>
                    </a:solidFill>
                  </a:rPr>
                  <a:t>3920.02</a:t>
                </a:r>
                <a:endParaRPr lang="en-IE" b="0" dirty="0">
                  <a:solidFill>
                    <a:schemeClr val="bg1"/>
                  </a:solidFill>
                </a:endParaRPr>
              </a:p>
              <a:p>
                <a:r>
                  <a:rPr lang="en-IE" dirty="0">
                    <a:solidFill>
                      <a:schemeClr val="bg1"/>
                    </a:solidFill>
                  </a:rPr>
                  <a:t>PSNR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E" dirty="0">
                    <a:solidFill>
                      <a:schemeClr val="bg1"/>
                    </a:solidFill>
                  </a:rPr>
                  <a:t>log10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  <m:sup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den>
                        </m:f>
                      </m:e>
                    </m:d>
                    <m: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=12 </m:t>
                    </m:r>
                    <m:r>
                      <m:rPr>
                        <m:sty m:val="p"/>
                      </m:rP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95" y="5437471"/>
                <a:ext cx="4000519" cy="949491"/>
              </a:xfrm>
              <a:prstGeom prst="rect">
                <a:avLst/>
              </a:prstGeom>
              <a:blipFill>
                <a:blip r:embed="rId6"/>
                <a:stretch>
                  <a:fillRect l="-1372" r="-45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AF7C46-47AD-4768-8C81-FE467EBA6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513" y="1932540"/>
            <a:ext cx="3873570" cy="2942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A7A0D-9865-4B61-A220-C098B1C7F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8457" y="2134391"/>
            <a:ext cx="3241401" cy="243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EE0BBF-71BB-49FB-AE9E-1313BDF46853}"/>
              </a:ext>
            </a:extLst>
          </p:cNvPr>
          <p:cNvSpPr txBox="1"/>
          <p:nvPr/>
        </p:nvSpPr>
        <p:spPr>
          <a:xfrm>
            <a:off x="7827889" y="5072501"/>
            <a:ext cx="38776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We can use this signal to detect motion</a:t>
            </a:r>
          </a:p>
        </p:txBody>
      </p:sp>
    </p:spTree>
    <p:extLst>
      <p:ext uri="{BB962C8B-B14F-4D97-AF65-F5344CB8AC3E}">
        <p14:creationId xmlns:p14="http://schemas.microsoft.com/office/powerpoint/2010/main" val="557367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4DFB-1B8F-427F-9978-EA67EF25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Let’s look at another place in that frame</a:t>
            </a:r>
          </a:p>
        </p:txBody>
      </p:sp>
    </p:spTree>
    <p:extLst>
      <p:ext uri="{BB962C8B-B14F-4D97-AF65-F5344CB8AC3E}">
        <p14:creationId xmlns:p14="http://schemas.microsoft.com/office/powerpoint/2010/main" val="96805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A4F7-12DA-423A-9EA7-094E4777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r>
              <a:rPr lang="en-IE" sz="3200"/>
              <a:t>Frame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6EDE3-2594-4388-925E-140E3112A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5572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ED5F5-0A99-42E0-B98E-F34D48B67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6" b="-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FA4F7-12DA-423A-9EA7-094E4777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r>
              <a:rPr lang="en-IE" sz="3200" dirty="0"/>
              <a:t>Frame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1FFBE-933F-48ED-BB28-EE6D1A334286}"/>
              </a:ext>
            </a:extLst>
          </p:cNvPr>
          <p:cNvSpPr/>
          <p:nvPr/>
        </p:nvSpPr>
        <p:spPr>
          <a:xfrm>
            <a:off x="5382382" y="1224039"/>
            <a:ext cx="1170818" cy="133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458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29937-67F8-4136-8E0C-FEAEF50FFCF7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Frame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4CBD8-4C4A-4753-BA19-D136ED8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0974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29937-67F8-4136-8E0C-FEAEF50FFCF7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Frame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92EDD-6CE2-42AC-A31A-A58CCA5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462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EC72C-4C66-48AD-9A2B-867CC587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07007"/>
            <a:ext cx="3517119" cy="26378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129902-E9DF-4F5D-A668-7EC156BC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3B17B7-A000-4364-B554-AB641853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B07C6-45BA-4BFD-82EF-03103CA279F6}"/>
              </a:ext>
            </a:extLst>
          </p:cNvPr>
          <p:cNvCxnSpPr>
            <a:cxnSpLocks/>
          </p:cNvCxnSpPr>
          <p:nvPr/>
        </p:nvCxnSpPr>
        <p:spPr>
          <a:xfrm flipH="1" flipV="1">
            <a:off x="6037312" y="3294112"/>
            <a:ext cx="94955" cy="73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5C3CB6-EB51-4262-8C21-1653F280C9AC}"/>
              </a:ext>
            </a:extLst>
          </p:cNvPr>
          <p:cNvSpPr txBox="1"/>
          <p:nvPr/>
        </p:nvSpPr>
        <p:spPr>
          <a:xfrm>
            <a:off x="6271623" y="2893181"/>
            <a:ext cx="21567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Motion = [-4.8, -5.5]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0AAF2F-3D72-4024-9910-0BDD4EA19427}"/>
              </a:ext>
            </a:extLst>
          </p:cNvPr>
          <p:cNvSpPr txBox="1"/>
          <p:nvPr/>
        </p:nvSpPr>
        <p:spPr>
          <a:xfrm>
            <a:off x="1408517" y="481053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FFT of Block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EDE17-180F-4B5C-96B5-4B2B102C6DBA}"/>
              </a:ext>
            </a:extLst>
          </p:cNvPr>
          <p:cNvSpPr txBox="1"/>
          <p:nvPr/>
        </p:nvSpPr>
        <p:spPr>
          <a:xfrm>
            <a:off x="9046502" y="471294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FFT of Block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BA4B6F-B00D-4D46-88D5-1B8D5CCDDE1A}"/>
                  </a:ext>
                </a:extLst>
              </p:cNvPr>
              <p:cNvSpPr txBox="1"/>
              <p:nvPr/>
            </p:nvSpPr>
            <p:spPr>
              <a:xfrm>
                <a:off x="4751376" y="4810539"/>
                <a:ext cx="2761782" cy="1089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E" dirty="0"/>
                  <a:t>Phase Correlation Surface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BA4B6F-B00D-4D46-88D5-1B8D5CC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76" y="4810539"/>
                <a:ext cx="2761782" cy="1089209"/>
              </a:xfrm>
              <a:prstGeom prst="rect">
                <a:avLst/>
              </a:prstGeom>
              <a:blipFill>
                <a:blip r:embed="rId5"/>
                <a:stretch>
                  <a:fillRect t="-279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48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2E22-7011-48AE-9BCA-1F8E01F4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How good is the estimate? Motion Compensation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/>
              <p:nvPr/>
            </p:nvSpPr>
            <p:spPr>
              <a:xfrm>
                <a:off x="1523788" y="4815398"/>
                <a:ext cx="96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9B894-A381-4057-8BB1-2A025C92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8" y="4815398"/>
                <a:ext cx="964045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/>
              <p:nvPr/>
            </p:nvSpPr>
            <p:spPr>
              <a:xfrm>
                <a:off x="5448783" y="4780907"/>
                <a:ext cx="2119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−4.8,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−5.5)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5FA87-B843-424C-A3CB-DB2542C3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83" y="4780907"/>
                <a:ext cx="211929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/>
              <p:nvPr/>
            </p:nvSpPr>
            <p:spPr>
              <a:xfrm>
                <a:off x="8930103" y="4690840"/>
                <a:ext cx="317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−4.8,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−5.5</m:t>
                          </m: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E7AFC9-E600-4855-BF14-12FB59BB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03" y="4690840"/>
                <a:ext cx="31712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046ABC-92BC-4395-BDC4-36E3EB8F7D96}"/>
              </a:ext>
            </a:extLst>
          </p:cNvPr>
          <p:cNvSpPr txBox="1"/>
          <p:nvPr/>
        </p:nvSpPr>
        <p:spPr>
          <a:xfrm>
            <a:off x="8896528" y="1639662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Motion Compensation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35A1E-E1C6-4B97-8459-E66740E497A4}"/>
              </a:ext>
            </a:extLst>
          </p:cNvPr>
          <p:cNvSpPr txBox="1"/>
          <p:nvPr/>
        </p:nvSpPr>
        <p:spPr>
          <a:xfrm>
            <a:off x="4548549" y="1690688"/>
            <a:ext cx="372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Motion Compensated Previous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/>
              <p:nvPr/>
            </p:nvSpPr>
            <p:spPr>
              <a:xfrm>
                <a:off x="6666895" y="5437471"/>
                <a:ext cx="5044073" cy="949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dirty="0">
                    <a:solidFill>
                      <a:schemeClr val="bg1"/>
                    </a:solidFill>
                  </a:rPr>
                  <a:t>MSE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I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b="0" dirty="0">
                    <a:solidFill>
                      <a:schemeClr val="bg1"/>
                    </a:solidFill>
                  </a:rPr>
                  <a:t>= 147.02</a:t>
                </a:r>
              </a:p>
              <a:p>
                <a:r>
                  <a:rPr lang="en-IE" dirty="0">
                    <a:solidFill>
                      <a:schemeClr val="bg1"/>
                    </a:solidFill>
                  </a:rPr>
                  <a:t>PSNR =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E" dirty="0">
                    <a:solidFill>
                      <a:schemeClr val="bg1"/>
                    </a:solidFill>
                  </a:rPr>
                  <a:t>log10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  <m:sup>
                                <m:r>
                                  <a:rPr lang="en-IE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den>
                        </m:f>
                      </m:e>
                    </m:d>
                    <m: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=26.45 </m:t>
                    </m:r>
                    <m:r>
                      <m:rPr>
                        <m:sty m:val="p"/>
                      </m:rPr>
                      <a:rPr lang="en-IE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AC8E3-FF4D-4C47-855A-5C286F74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95" y="5437471"/>
                <a:ext cx="5044073" cy="949491"/>
              </a:xfrm>
              <a:prstGeom prst="rect">
                <a:avLst/>
              </a:prstGeom>
              <a:blipFill>
                <a:blip r:embed="rId5"/>
                <a:stretch>
                  <a:fillRect l="-1088" r="-12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388123-5998-43F3-AAE5-AEC32FDB6CDF}"/>
                  </a:ext>
                </a:extLst>
              </p:cNvPr>
              <p:cNvSpPr txBox="1"/>
              <p:nvPr/>
            </p:nvSpPr>
            <p:spPr>
              <a:xfrm>
                <a:off x="460396" y="5589050"/>
                <a:ext cx="5382499" cy="6463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IE" b="0" dirty="0"/>
              </a:p>
              <a:p>
                <a:r>
                  <a:rPr lang="en-IE" dirty="0"/>
                  <a:t>If the motion estimate is right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E" dirty="0"/>
                  <a:t> will be small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388123-5998-43F3-AAE5-AEC32FDB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6" y="5589050"/>
                <a:ext cx="5382499" cy="646331"/>
              </a:xfrm>
              <a:prstGeom prst="rect">
                <a:avLst/>
              </a:prstGeom>
              <a:blipFill>
                <a:blip r:embed="rId6"/>
                <a:stretch>
                  <a:fillRect l="-1020" r="-227" b="-1415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5182ED-7469-4D26-8CAB-2785163DE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65" y="1937813"/>
            <a:ext cx="3976497" cy="2982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00821-DF71-49B6-BF1A-70976751B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807" y="2105176"/>
            <a:ext cx="3344082" cy="2508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AC156-34FD-4248-A393-EBDB185407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6934" y="2105176"/>
            <a:ext cx="3344082" cy="250806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65D4399-4AFA-41A7-A417-D63EDDA10814}"/>
              </a:ext>
            </a:extLst>
          </p:cNvPr>
          <p:cNvSpPr/>
          <p:nvPr/>
        </p:nvSpPr>
        <p:spPr>
          <a:xfrm>
            <a:off x="6270171" y="4262362"/>
            <a:ext cx="777541" cy="553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60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53D0A321-82B5-4AEB-A66B-36783F7B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Phase Correlation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D09B7BF3-AA9A-431F-9FFF-9F0391C51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447800"/>
            <a:ext cx="4038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900" tIns="88900" rIns="88900" bIns="88900"/>
          <a:lstStyle>
            <a:lvl1pPr marL="254000" indent="-250825"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1363" indent="4572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1413" indent="6858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598613" indent="-227013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5813" indent="-227013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3013" indent="-2270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0213" indent="-2270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7413" indent="-2270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4613" indent="-2270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/>
              <a:t>Measure correlation between large blocks in images directly with the FFT</a:t>
            </a:r>
          </a:p>
          <a:p>
            <a:pPr eaLnBrk="1" hangingPunct="1"/>
            <a:r>
              <a:rPr lang="en-GB" altLang="en-US" sz="2000"/>
              <a:t>Peaks in correlation surface determine motion</a:t>
            </a:r>
          </a:p>
        </p:txBody>
      </p:sp>
      <p:sp>
        <p:nvSpPr>
          <p:cNvPr id="43011" name="Rectangle 4">
            <a:extLst>
              <a:ext uri="{FF2B5EF4-FFF2-40B4-BE49-F238E27FC236}">
                <a16:creationId xmlns:a16="http://schemas.microsoft.com/office/drawing/2014/main" id="{D9D45602-B7A8-4A6C-B75A-7143D6AD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447800"/>
            <a:ext cx="4038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0" indent="-250825"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/>
              <a:t>Multiple motion causes alternate peaks</a:t>
            </a:r>
          </a:p>
          <a:p>
            <a:pPr eaLnBrk="1" hangingPunct="1"/>
            <a:r>
              <a:rPr lang="en-GB" altLang="en-US" sz="2000"/>
              <a:t>Good robustness to luminance variations</a:t>
            </a:r>
          </a:p>
          <a:p>
            <a:pPr eaLnBrk="1" hangingPunct="1"/>
            <a:r>
              <a:rPr lang="en-GB" altLang="en-US" sz="2000"/>
              <a:t>No access to image based diagnostics implicit in the scheme</a:t>
            </a:r>
            <a:endParaRPr lang="en-US" altLang="en-US" sz="2000"/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BFB48772-908A-478F-AD69-4F3436BA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84" y="4582585"/>
            <a:ext cx="2302933" cy="130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6">
            <a:extLst>
              <a:ext uri="{FF2B5EF4-FFF2-40B4-BE49-F238E27FC236}">
                <a16:creationId xmlns:a16="http://schemas.microsoft.com/office/drawing/2014/main" id="{176DC4AB-D783-4040-BA6F-1769386A2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34" y="4582585"/>
            <a:ext cx="208703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7">
            <a:extLst>
              <a:ext uri="{FF2B5EF4-FFF2-40B4-BE49-F238E27FC236}">
                <a16:creationId xmlns:a16="http://schemas.microsoft.com/office/drawing/2014/main" id="{92F45E9B-D40D-4E0C-B5EE-EAA0F6C1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582584"/>
            <a:ext cx="2089149" cy="11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8">
            <a:extLst>
              <a:ext uri="{FF2B5EF4-FFF2-40B4-BE49-F238E27FC236}">
                <a16:creationId xmlns:a16="http://schemas.microsoft.com/office/drawing/2014/main" id="{ED04A630-3B64-415C-B8F4-6EE7764A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002" y="4567768"/>
            <a:ext cx="4860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dy</a:t>
            </a:r>
            <a:endParaRPr lang="en-US" altLang="en-US" sz="2400">
              <a:solidFill>
                <a:srgbClr val="FF6600"/>
              </a:solidFill>
            </a:endParaRPr>
          </a:p>
        </p:txBody>
      </p:sp>
      <p:sp>
        <p:nvSpPr>
          <p:cNvPr id="43016" name="Text Box 9">
            <a:extLst>
              <a:ext uri="{FF2B5EF4-FFF2-40B4-BE49-F238E27FC236}">
                <a16:creationId xmlns:a16="http://schemas.microsoft.com/office/drawing/2014/main" id="{CCDE5162-4B18-435E-9EC8-B20812A37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2342" y="5334001"/>
            <a:ext cx="4796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dx</a:t>
            </a:r>
            <a:endParaRPr lang="en-US" altLang="en-US" sz="2400">
              <a:solidFill>
                <a:srgbClr val="FF6600"/>
              </a:solidFill>
            </a:endParaRPr>
          </a:p>
        </p:txBody>
      </p:sp>
      <p:sp>
        <p:nvSpPr>
          <p:cNvPr id="43017" name="TextBox 12">
            <a:extLst>
              <a:ext uri="{FF2B5EF4-FFF2-40B4-BE49-F238E27FC236}">
                <a16:creationId xmlns:a16="http://schemas.microsoft.com/office/drawing/2014/main" id="{EB9ADEE2-2B51-4AB5-A7A7-6610F332E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248" y="5715001"/>
            <a:ext cx="1136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Current</a:t>
            </a:r>
          </a:p>
        </p:txBody>
      </p:sp>
      <p:sp>
        <p:nvSpPr>
          <p:cNvPr id="43018" name="TextBox 22">
            <a:extLst>
              <a:ext uri="{FF2B5EF4-FFF2-40B4-BE49-F238E27FC236}">
                <a16:creationId xmlns:a16="http://schemas.microsoft.com/office/drawing/2014/main" id="{77969E2B-1F6F-42C8-8FA5-4DBC9F233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718" y="5715001"/>
            <a:ext cx="12531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Previous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2572E-3E1D-44A3-9497-9A603255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Levin’s success can explain why a DNN can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3E0E3-4060-4392-AA92-67B2AB16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45" r="7938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3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5D5-C622-4CD4-A4DA-D64C3610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Observations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45F8-ABF4-40EE-BE8E-413E836F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Translation over a big block doesn’t reflect exactly what could happen</a:t>
            </a:r>
          </a:p>
          <a:p>
            <a:r>
              <a:rPr lang="en-IE" dirty="0">
                <a:solidFill>
                  <a:schemeClr val="bg1"/>
                </a:solidFill>
              </a:rPr>
              <a:t>Zoom, rotation etc more likely as block gets bigger</a:t>
            </a:r>
          </a:p>
          <a:p>
            <a:r>
              <a:rPr lang="en-IE" dirty="0">
                <a:solidFill>
                  <a:schemeClr val="bg1"/>
                </a:solidFill>
              </a:rPr>
              <a:t>Motion compensated prediction error important in assessing performance</a:t>
            </a:r>
          </a:p>
          <a:p>
            <a:r>
              <a:rPr lang="en-IE" dirty="0">
                <a:solidFill>
                  <a:schemeClr val="bg1"/>
                </a:solidFill>
              </a:rPr>
              <a:t>Fractional motion implies interpolation of previous image</a:t>
            </a:r>
          </a:p>
          <a:p>
            <a:r>
              <a:rPr lang="en-IE" dirty="0">
                <a:solidFill>
                  <a:schemeClr val="bg1"/>
                </a:solidFill>
              </a:rPr>
              <a:t>Notice how occlusion and uncovering not well explained </a:t>
            </a:r>
          </a:p>
        </p:txBody>
      </p:sp>
    </p:spTree>
    <p:extLst>
      <p:ext uri="{BB962C8B-B14F-4D97-AF65-F5344CB8AC3E}">
        <p14:creationId xmlns:p14="http://schemas.microsoft.com/office/powerpoint/2010/main" val="308991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9A831-363A-417E-A719-8A73394A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30" y="-109358"/>
            <a:ext cx="11296530" cy="847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00811-2A90-4830-951A-70CED83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Hence Dense Flow (Optic flow)</a:t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>Per pixel or per-block vectors</a:t>
            </a:r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A533F15-3D83-4E29-8060-DF2034048128}"/>
              </a:ext>
            </a:extLst>
          </p:cNvPr>
          <p:cNvGrpSpPr/>
          <p:nvPr/>
        </p:nvGrpSpPr>
        <p:grpSpPr>
          <a:xfrm>
            <a:off x="1324694" y="2144749"/>
            <a:ext cx="2432191" cy="2084539"/>
            <a:chOff x="1324694" y="2144749"/>
            <a:chExt cx="2432191" cy="208453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99736A-1116-48D2-954F-E8DB092F01E1}"/>
                </a:ext>
              </a:extLst>
            </p:cNvPr>
            <p:cNvGrpSpPr/>
            <p:nvPr/>
          </p:nvGrpSpPr>
          <p:grpSpPr>
            <a:xfrm>
              <a:off x="1344781" y="2144749"/>
              <a:ext cx="1205529" cy="408922"/>
              <a:chOff x="1344781" y="2144749"/>
              <a:chExt cx="1205529" cy="40892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F7A4942-0D88-4FFE-B12F-90BF4055B0FB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AD6E62B-41B1-44AE-9016-393B165BF16F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7C1D0A6-BE69-4C3D-B34C-B70F5DD5EA2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D85A283-AFD3-405F-9E7B-01BC8CF65DF5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7AEAAF0-BACA-412B-9B2D-E0B10B09808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4987CA3-57BD-4B76-9A9E-9C86CEC9F36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05D31E-9195-4484-AC18-D50CE0F55A8B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29D125-2ED8-4777-ADE4-A04C77DA6FA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549970C-72F4-44AC-951C-E500684B0F61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109CA99-D8BD-4CBD-98C5-FF1AF0D2430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2701C37-52D8-4CC2-8CBC-B84A972EB648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F5DD70F-F624-4A8D-929D-23E106CF5B3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5E048C2-72F9-4CDD-80D4-C7E97E8F9B9C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DF909DB-74A9-443C-9E3E-A89E5FF3EB97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D30EFE4-0DAD-44CD-8A99-ABB333581166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6B290D3-0DE0-4A5A-937D-39972E40AB2F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7FB08B-BD10-440D-A6A0-D20B1B396F33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570D8CF-B4EC-42B8-A27A-89C6A54383D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85CCCF-9F30-4989-A72D-558AAB7796B1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2390897-FE3F-43C7-B41C-D1CCA1A3C23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A512289-1D7A-494E-AD8A-0F76CCD4C6BF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76F52B8-14CF-4068-BD36-D13D8585A09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C0EF5CC-719C-4CDD-BF0F-5FB185F9D47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3D1F4BE-A2DE-4C8A-853F-E93E3B476157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849A608-3E08-4F25-A1A9-1E75ABD830F6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35D3F0F-8400-4184-9A3A-37CCFD2848E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FDE76B8-7399-4B53-A435-CB1BD7AF9DEE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87CF4E-3A80-4C28-95A4-DEFA74E8C30E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925F3B-1A87-4819-A11C-DD014DAE550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1754398-EF0B-4A34-9A9A-DE95731CE32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C292167-394B-4DFF-9CA8-C6297F7151C5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520C5DF-6608-4405-A2F0-966BA6C6BFC2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B3FF367-2E2F-448B-8BB4-8EB847CA882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6B0B73-015B-4CBF-B6A8-FC467F4495F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751DF-6E0F-4295-9917-5DDDD0C5FC8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0CF61C-941E-44E2-8F7D-1BAEF2A6E85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BDD2207-483F-495E-A7FB-92F6FFDA7AA6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B2D9663-66FE-4D97-A095-551A466659A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230B13-D94A-47A6-9FFB-CBDEB219F0D0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2A37964-5401-4323-B076-0FB53319118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CFF0061-2D76-414F-888E-FC49687BEB32}"/>
                </a:ext>
              </a:extLst>
            </p:cNvPr>
            <p:cNvGrpSpPr/>
            <p:nvPr/>
          </p:nvGrpSpPr>
          <p:grpSpPr>
            <a:xfrm>
              <a:off x="1337524" y="2553668"/>
              <a:ext cx="1205529" cy="408922"/>
              <a:chOff x="1344781" y="2144749"/>
              <a:chExt cx="1205529" cy="40892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18BA85E-EF2C-4C54-B90F-B0D28493F74D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B5B25C7-0F50-47F8-ADF4-65AD5F106BD7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68962A4-252A-4E7C-A9A3-8CE86400F30D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52F59A2-4437-4A28-8326-62A421A9832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7218ADE-035A-4445-84FB-35E4DE64183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8175F5A-548B-41AA-B5A7-96135948631C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3EB6B26-E7E1-46BC-8FC8-6A1616008EA7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605B09F-57EE-449E-A141-5C3FAB18CCC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3A7783A7-64A5-4F1D-B1D2-E973391C15B5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CB1C41E-E0A1-4DDA-A0E2-0F7A0C863B80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0157865-B358-4FC8-949E-2767BDC3945F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40A7603-BBDE-4652-AD7D-47B74C0D0B11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F9D9611-DE3B-4F36-A076-EBFC51510CED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F88A4B3-81DC-4D67-9F11-55F628756C5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3D202FA-74B2-48B5-BACB-0DAB90DAA75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34ACC02-15B5-46C5-9DE1-CE5F2072D3E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B499C82-804E-4413-9AB1-76EA3A65FD7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EA44631-4A61-4DA6-930B-3980A133EE0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BE05FE0-86B2-44FC-8BF0-33A74C9B622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862A487-9C43-4638-9F2E-5B55115F79B7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629B154-42AF-491F-9DBF-3B883EA00F3A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46BF84-52E5-45EB-B088-576759927D7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F5FEB51-A923-4302-90A9-90B57FF23BA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D6F5D11-96B3-4644-9F22-54AD62B55B61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8BBD4E6-758A-427F-BA6F-667FE8C9ECFB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CC13482-F0B5-437A-BBCC-E822A736A675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C78DC9E-ADC0-4F98-A261-41368C66656C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19AD797-F189-4ECB-B418-B20D506B116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12D3F99-C449-4DE7-BB1A-5B70C3FC860F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0DE9345-D3BE-4E9E-9F87-D3FED529BBBA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594A604-F5AE-4E27-896A-A36EECDAE6A4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553BB8D-8A9A-4CB4-9D7C-49D4D8854D2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397B24C-AAF9-49F8-A615-0474BCC8F373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7D4E696-584F-4BCD-A15C-3690BDAA880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B32ED3E-26ED-4049-BA57-CD5C261F90DA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3B5513-0CE2-43DB-9302-6F09DD3E05E5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E15E07F-3E91-4A72-9F99-0C61D64D854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65D37BE-D2A0-4243-81E3-8A66AF08287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9A24446-6A86-4B3E-9B4C-536D74315DE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F679F14-9498-419B-A6D6-06CF039BD5F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F9E16F1-A36A-450A-8D3D-39E55BC079D4}"/>
                </a:ext>
              </a:extLst>
            </p:cNvPr>
            <p:cNvGrpSpPr/>
            <p:nvPr/>
          </p:nvGrpSpPr>
          <p:grpSpPr>
            <a:xfrm>
              <a:off x="1331109" y="2972674"/>
              <a:ext cx="1205529" cy="408922"/>
              <a:chOff x="1344781" y="2144749"/>
              <a:chExt cx="1205529" cy="40892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09A4328-D3F3-431F-BE2D-4B72517110CD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9610E30-F218-48AF-AC95-0FBC218568CF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5172AFD-A6E4-4AE2-8908-376B492E385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5626D39-59E6-4D56-BD46-2005065A536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CFAA301D-7903-4A40-B011-D7AEF5C3137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FBD3486-A601-4F76-BAAF-76CB15A87937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45E52A8-921A-4B93-B04A-D22471ED8FCB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E5FF6E6-CEEA-4A69-BD41-FD37FBA07EF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7B26F59-F09E-4A7E-9D2F-18F1554860D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3D47E0E-5C43-44C5-9904-46CEBFACCF87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BD998F0-1E22-4079-8242-ED318561631F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6E9BA4D-5DF4-4DCB-A279-B5A8ACD5980F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A4775E4F-AF6E-499D-B687-E52C7E7373B2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AD30811-F227-475C-89BD-77FD07384CD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A2684B7-4453-47EB-B7FE-2A5AA295005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503DDB4-95FF-48C3-AA2E-8F8C0C6762F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9DEB489-023C-44A4-9977-9546524D83C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0CE953C-C349-493C-8137-7B96154283EC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64DD063-59ED-453C-A9E2-63E4C8B2A2A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7576EED-604E-4C7F-9DCD-21DBB6C74E7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6AAFBFD-3412-451D-BBA6-70DB6709E39A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82B3D5E-4846-41F9-A546-646C49D6DB5C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FEE6057-5063-41B0-B27F-8575EF173FB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A9E9DEE-D0AE-4282-B681-A63610ED24A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BA06185-E620-4E7C-88D6-E4B9A0870EDB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B8E441-E1B4-493B-92D1-BEA24093854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9857AF2-A4ED-489A-9B12-91B574D4C451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629A64C2-5F9A-4BC6-9C71-F22F28D0E12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AE98E1EB-0671-4C8E-9AE7-1E2B36075DB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38E84237-DE9F-4463-B668-C671F07CE00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0C9AE0A-026A-45A8-9B02-CF02B402B3C0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BB49F58E-A8A4-4054-BC46-CA963F2546B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29D465-2A8A-40C9-8107-166A8AE7BE4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F1394B0-996A-489C-94FE-3EDBB1CC33D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734CC93-D9FE-42EB-B715-D626FB0C9B75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E67AF592-BEFD-4B1E-9243-D2A326BFB892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9EEF2DF-1DEF-4504-BDFE-661EB2AFE001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EB9BF41-E87A-463D-8D53-6740C0F8C5D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175B36D-3606-407E-A89F-7F592E79F72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760CB1A-5507-45DD-A195-F25B5E22217C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28CA1B8-FC51-4938-A1C8-98FE20EC8CDE}"/>
                </a:ext>
              </a:extLst>
            </p:cNvPr>
            <p:cNvGrpSpPr/>
            <p:nvPr/>
          </p:nvGrpSpPr>
          <p:grpSpPr>
            <a:xfrm>
              <a:off x="1324694" y="3391682"/>
              <a:ext cx="1205529" cy="408922"/>
              <a:chOff x="1344781" y="2144749"/>
              <a:chExt cx="1205529" cy="40892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8A4589C-1C5C-441F-A859-B17179D4CA27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2470ECF-BBC1-43AB-9E02-27B87F7C77D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E668B73-9BBC-42C9-B61E-EC0E09621172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9588793A-E450-4B9E-83E0-A157321AE600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D337D480-B497-4F0D-BBC0-C71F4562C39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5D2D938-BBE1-413A-AD53-587FAB5E4AE1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96B2A64-EDF9-4343-BF94-136CFB2594E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1EDB027-BBDC-4D74-8F93-9CE3F147AC51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1C65068-2DFA-4D26-9EF8-C2FEF312BC8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4777B78-1E08-4379-8705-F86EFDCAD7A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EE4207D-6C7A-42AC-8158-962CA58EE0DA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F289D6F-41B2-4897-94B8-FBC80906EA9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AEFD97D6-95A4-49F3-96DE-0D86F76C0FF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825793F-FFD4-4C15-A0E8-07AF52602FD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4C55325-15C2-40F8-AE6A-8024FE618126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94FE5F65-9ECB-49C2-B4A5-1B12365F811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6338485-F97A-4D21-9B7E-DACC1DB465CC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1731876-D8D8-4444-86A0-4CB7022C52E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F916175-473D-4905-853F-BAD06B29818C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6BEBC89-06D9-417A-B91E-F3914B8123B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1F174B8-E204-4F86-BC70-EA22870E84B6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2B96781C-568B-4567-BE2B-08EB1D58D938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F09F197A-4BA7-4BDC-B1D5-6B9E809C6D0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6496C510-1E92-4258-BA9A-ECFE4F21FF6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EE69F47B-9F75-41CC-8078-F9BC36A9FA0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05FA395-0DA7-4917-B4D9-79FFB830442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D7EA952-8643-4C05-AC84-B874DB96957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949AF74-0737-4C1D-84D6-9CC28ACFDB3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2A714E57-16BF-40BD-A7FC-9F46D7675F6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0387990-4EC7-44AD-BCE8-FF8A3046E618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73C87C6-A07D-46D5-A3C8-1A6900BEDE39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63404A90-B79F-4D83-9150-F8EF9620CA4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DB4513F6-8B93-425A-B437-862F9E7A29F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FF31D2C-A8C1-423A-80D9-71BF6D09566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07FDA2E-210F-4F9E-892F-21B799E793C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993DDD2-513B-49E0-926A-255BB51303D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24246A95-B308-4C3F-A4F6-4188CA331D1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4FE78F6-C3BB-4306-91BE-3315D4F0D0F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F1BFB93-8FE7-4DB9-9DE1-1E60BA9BC31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3944723-BCDB-4F4C-AC8F-BE95F1BA02C6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DCB3028-9D8B-4FAD-B506-EE03ECB0AFA4}"/>
                </a:ext>
              </a:extLst>
            </p:cNvPr>
            <p:cNvGrpSpPr/>
            <p:nvPr/>
          </p:nvGrpSpPr>
          <p:grpSpPr>
            <a:xfrm>
              <a:off x="1324694" y="3820366"/>
              <a:ext cx="1205529" cy="408922"/>
              <a:chOff x="1344781" y="2144749"/>
              <a:chExt cx="1205529" cy="408922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3AFF5C8-AEAC-4A4C-B254-0E56C7F99421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93711149-D5F2-44D5-9E67-719A665A87B3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5D66281A-4EE5-435C-8D51-7C9A3E40A733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EEC56C5-54F9-4B84-9D4B-EA72BB2095B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5AE2B138-68F3-4E1B-8EA6-312596DF3D9D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4756C9BE-A2BE-4E91-AA7D-EA2D31F79D8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ED587D8-41D9-4804-A9EE-48C9D5AB4A88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1D5343DA-44CE-4B5A-992A-82CFD79F160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D2047190-EAF1-4509-9A33-5ECE629969C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7E92148-A266-447E-BC9B-A47A93A6FAD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67534028-0040-4853-BDE4-B697DE681B73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71D51212-6567-438A-AFB3-CC1B50CCBF8B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108C969B-08E2-495C-9538-C40C9816B49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611985DD-D9BA-413A-83F5-CB7DFBD3966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0FD0F7C-0EEC-4DA9-8DDF-0CC044CC73A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571E224-DE49-4B92-9ADC-E05815A4B11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93E02E5B-40AC-4949-9E5C-ADA4E46D190B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961C18F-2E32-4EC5-B85C-864C96D07CF7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A0A82272-AF44-4887-AA03-20E53C4C6D31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85E6029-6544-4A09-A100-A51C025F2FB5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1080DB4-D575-43DD-BD23-CE84229E9B84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DE938F7E-0AD8-46B7-BCC0-68DB8FE6E743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884766E-813B-42F8-BBF7-B8F2ACA0756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DD889842-1C1D-4E0D-A958-2B87E0DAA683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8E968858-8DCF-4BBF-B083-F860AC822458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B8A60322-603D-4E76-BC54-D99CDB9388E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764816B-7A62-4924-B101-ED13D002500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775598FE-6B71-4F10-AA98-5A7A0FC6E1E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6EDA9BA3-196B-485B-8C1D-E594D1EA9E76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5DC50313-5546-4E14-8CAD-4DAE05DB4FA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70A498C9-8080-48A5-B6AC-828F2F2825B1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024087D-CF79-4D4A-8630-4D19AA05ED3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BEF8D060-E5D6-495A-A8F1-CB92937AE52C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96177B7-9DE0-42BD-BA2A-0F7997ED6D8D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F2A0A95B-19FE-4617-99C3-3D2852F82BF5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E64DCDC-3CFE-43B8-9AD8-DF5AF96FE93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8042821-02A8-43D7-9440-90F5D40792F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3A819889-F775-4201-9C15-E7E3F6F086E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8B2678DD-BC64-49CF-9C14-AE6668667F4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5328F39-D0E2-46D1-91A0-6A78D363964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11D6097-5EF6-43F7-A3DF-90406C1BFED0}"/>
                </a:ext>
              </a:extLst>
            </p:cNvPr>
            <p:cNvGrpSpPr/>
            <p:nvPr/>
          </p:nvGrpSpPr>
          <p:grpSpPr>
            <a:xfrm>
              <a:off x="2551356" y="2144749"/>
              <a:ext cx="1205529" cy="408922"/>
              <a:chOff x="1344781" y="2144749"/>
              <a:chExt cx="1205529" cy="40892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FA1FB3AD-FFF4-4307-8A71-5D4F98AA4F7B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CE70BF54-29C1-414A-B88B-DB07F5A3EBDB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164E8E9D-5544-4225-B3C6-11147F666F3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5356C69-04B8-4D0C-AF7C-2CAEF2012CF4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1D72B1AB-7B2A-4BE0-9860-5F36FEB509E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28228CD-9814-4B24-A656-E105F3AADCE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5F76358F-DBEF-498C-AE02-ABF967A014E7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2B9EA2DF-2489-44C4-A01E-52D3C4EEA17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D1501D5C-384A-4DE2-972B-AE391D30357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E23C02E8-5D67-44C0-BD30-D4A7C3D0CA5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CFD72266-1F8D-46AF-B392-E41DBEA033F9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8F0948DD-EE57-4119-BCB2-C189B7F40E1F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DF35A8D2-AE1D-4D10-A855-76C22D91978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10C9C0D-C919-41C3-9F49-C783D7700701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0FD097CC-125F-4A57-8411-A983EC2A0DB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62AABED-8A67-4395-B2BE-95B7A0644CE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1094442D-6F4E-49A7-BEEA-3A389F131C4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D280B593-5A9E-42EF-AFF3-CBDD66FE307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48619A42-798B-4353-8FA4-82F60ABEF01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DE4CD671-81C3-4B4B-B7AF-82168E39CFB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BA6CAB51-0992-45F1-BA26-8375DDD861EA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4695F73C-EC26-4D6B-B674-41FB39E78CD8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B544D068-E705-43E1-8D1B-5ADA4C593F4C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2B9E17E6-D7D4-4C56-84DE-771C84E52F97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45466E5D-D069-4B57-AA69-E4A2882E146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CB7D95CB-4C10-402E-8E81-3F65D9F6B0A3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983B409-98B4-4BA3-A6E7-4DCD7A4D096B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B37E05B8-28ED-4AC5-A9AF-509CF1F488D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249283D0-0EA5-475F-9B66-A0DD173F277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CAFBE52-0F23-47D1-9489-C930884344A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A47AF662-39DF-4DFA-9C72-A588CEF7C8CF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53C9629C-F23D-455D-9D2A-13A92C0F51C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B337485-69CF-40F7-A11E-80BD46E9235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C6EA70D-3CE1-4EBD-9CA7-B8D7734819DD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B51363A-1B0F-4214-A01F-D323B47F94A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B66B2392-6C34-47A2-A8E8-91ED3457216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26BC57F-DD79-4620-BA7D-034DC94B5E52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E0544633-C345-46AA-9FD1-A3844D8678BE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A1226B68-783E-4A02-9E74-49120C33071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FB60A0D-5722-4A4C-B70F-35B89B370CC7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77480F0D-AC66-4273-BC7A-B73EB8F9F093}"/>
                </a:ext>
              </a:extLst>
            </p:cNvPr>
            <p:cNvGrpSpPr/>
            <p:nvPr/>
          </p:nvGrpSpPr>
          <p:grpSpPr>
            <a:xfrm>
              <a:off x="2544099" y="2553668"/>
              <a:ext cx="1205529" cy="408922"/>
              <a:chOff x="1344781" y="2144749"/>
              <a:chExt cx="1205529" cy="408922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BA5AE4B8-0E55-4DE4-BFC3-77311D118079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3CE3EB6-B698-490C-992A-431D54A4F1BB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747FBA7-7FD9-4DB2-B4FA-DDE14EC36B7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6DD2D6A7-6213-4514-B376-AA644293312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608E0255-3361-41DB-AB42-2C1392171A6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CC48EDF7-52F4-483E-9E00-91C2C8FABC63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EF8EBDBB-EC04-48ED-AC93-E3D0A2330693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F4784CC-BB92-475B-A5E4-A65D8ACC29ED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3A1A67E3-C809-4E06-A02C-92E07E4E98A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E627CE3-1E9F-43F2-9595-FFC70552DB9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1E37044E-C0DF-4E46-B3BB-5259996BF669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25DA03C4-0C7E-45E6-8DA6-FB5D613FA3AB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F137B43-0FFB-4835-B556-8CBAA4B4F8FF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147EF424-0579-4659-AB89-5C58A932FCE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1DAC3077-8664-490A-A1E1-2911C34AB81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3D89417C-EDCF-45B6-9A8F-DC0186F52ED7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FD136B16-B747-4B00-A0CF-E8C6C0B0408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196CA31A-ADBC-43F4-9068-9BD8007F844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CB5C3C4-F546-4BA0-90AC-4D291A6F008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1C878913-7CAB-46AC-A445-4DB1AC6B6CA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A8E5DFD8-9B38-4BE6-AFC5-CE60BAD5DD7C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D1BA23C-2379-48F5-91AD-9C97E8DC0D9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657FF1FF-30C9-4898-907E-775AAD7B9E0F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E309AC4F-83A8-4C22-8A31-F8182FD4712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2CB77E67-9BC6-44BE-B4F8-61A0A6F1F02B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E650027D-BE5E-4D8D-A54B-3B21178D25B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CCBF9FBC-F812-421A-B130-A045B538AE4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D5D7B074-2677-4461-B2CE-49F47022CD5D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6A8856B8-C973-4214-8EE2-A99232D88E2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25C09D56-3424-42F1-AF87-61356A0BCCD0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9907E851-2654-4D97-9833-D48663233D2C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171C6134-EDD4-4635-88B5-0AD93F83D7F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6CEDF67-C7E6-47AA-98BE-9939F5750A16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24D5360-4AE0-483E-82AA-C80331C23271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79EFD168-3F1A-4667-8140-3DBA2190151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725963F-9E9A-43EA-91FB-2BA51B4A3FC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B88C2DD6-9A8B-4CEA-8B2B-47051BA3437E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2FB3874-8455-4C94-ABE7-5567D1C08574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818721F7-059F-4C89-BCCA-51D6B4C464FC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511814D4-7DB6-4678-AA0E-DFE3D722DC43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7C4742D3-4F1A-4BF9-8FA5-CAEAE2A0BFA7}"/>
                </a:ext>
              </a:extLst>
            </p:cNvPr>
            <p:cNvGrpSpPr/>
            <p:nvPr/>
          </p:nvGrpSpPr>
          <p:grpSpPr>
            <a:xfrm>
              <a:off x="2537684" y="2972674"/>
              <a:ext cx="1205529" cy="408922"/>
              <a:chOff x="1344781" y="2144749"/>
              <a:chExt cx="1205529" cy="408922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D9C5C3B5-8827-48C7-A0BC-FC4F41477C93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DAB6885B-B512-4C7A-8DDF-F4BBE387CDA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E6BA88B-8D41-4295-92B1-EAB348D3FA0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0041DB69-FE5B-46EA-B98E-9FB6361F307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97D3A27-7EBA-4542-BABF-E302DE8D303A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F62E0B38-D95B-4BC4-A4C8-A7922F2472D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35E42EA7-686A-47DD-A6B8-D16F63588B3E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CEA625D5-B39C-466A-923B-C4D2301A038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D96C2E24-E5FA-4CD5-9537-14B0260B0C80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374A6B25-157D-44FB-AE78-FBA1985AA55D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72F04A01-D64D-42F3-9B42-E3FBD1D30784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28EE0DC3-8474-4E1D-BF88-C22953AF0572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31B37E35-C1A1-49A8-A01E-15411EDA86B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C308F4D3-45A7-4513-8B64-7D27DB7AF104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97A2EDDB-E332-46D8-A14A-0BDB5B6E11F1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DA14C9C-34E1-4D20-AD6F-2CACABF8907C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DC44B9E2-64E5-47E1-94E1-84027BC3DBCF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E7F232A-1D53-4397-81F1-B6E79A485AB1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F0C8BC6A-4C52-4303-8014-152699033EF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906E0F7-50C0-417E-9389-EDCE2DEA95C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FBA922BB-54CF-4A2A-97C8-F789C3732461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B9DC7A2-1A66-4439-9DD7-BBE0108CF9E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E0CC5DFE-21FD-47BC-9DAE-9D98FAC65532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D16DB041-185B-44FD-911A-916F7A47E209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C61BB347-F859-4A03-9A01-E1C41271E9EA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BB762016-3FC2-4DDE-9779-8FD3CFF46849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577A8E64-169A-4A57-AB60-6ABB340BC42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119353E5-70CA-4F11-B67C-2131C758A77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94443E1F-1AE8-4EC8-A4D4-986B64F0691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BF63C902-ACD9-4C22-86A4-2F141ECDFA07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D14E4B82-72E9-4B2D-8376-D9E95867499A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4171932-AF4B-467A-8E40-B7A5C33AA99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58E7A2B6-0142-4B66-9A13-7CECE180281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C5BD0101-6927-4B29-8698-3EBB3DC04D70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01559A3D-6C74-4F03-A13B-A6E4AB532D53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3AB1A638-09CC-4BEB-8958-AD647407E2F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57777CD1-7211-4D9E-B764-A141610327BE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6DA8B0FC-1FA9-4AD7-ADD5-2ECC9906B144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0FE9DA2-3040-4B16-80FB-7B1992052FA6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987B460C-80BE-48AF-B86A-3A68BC5A4F8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DC047D2-835B-4A5C-9F2D-762BEC424E27}"/>
                </a:ext>
              </a:extLst>
            </p:cNvPr>
            <p:cNvGrpSpPr/>
            <p:nvPr/>
          </p:nvGrpSpPr>
          <p:grpSpPr>
            <a:xfrm>
              <a:off x="2531269" y="3391682"/>
              <a:ext cx="1205529" cy="408922"/>
              <a:chOff x="1344781" y="2144749"/>
              <a:chExt cx="1205529" cy="408922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726749A-99D4-443F-B899-1066A5A7B7BE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01FC5319-52D9-4FFF-A76C-E9CF5CB1176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CEE06835-BC5C-4E93-91B4-6F24BA84F195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F8F3F923-05B4-4577-B146-3B797DB4ED03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C270C752-010E-4238-9AE8-72509AF40AD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A4298125-44DA-4F46-95DC-7C64F3041022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9864A520-0EB4-48AD-8D78-CCF712D7BF76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981314F4-B1B0-4050-9A5F-0249BE8F9252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677E6AB8-C3DD-4268-9FA2-F90AE8ED47A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7366742D-44CD-4C33-BD41-B77B065EB176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EB4ECF85-E3FD-461D-9DD3-8879D3CDD7CE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FCEBF0E8-89CB-494D-972E-318362F1F1E7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577C8B2E-7F07-4160-9BE2-D539F7DAC085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99A85266-CC74-409E-85E2-4867DEEBA66D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1D76B600-7CFD-4993-B12A-D69BDE7E4343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E03D76AF-9761-4ACA-B1D5-366D8FB5DCD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5080EA63-F379-4C25-B86E-CC485171509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A6648888-71DB-4304-8524-AFFADC60C11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5EAC4864-7B3D-4DDA-A96E-12342A43F94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98C643C9-F9CE-4372-BF40-9DEDEC18B22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11B61EBC-170E-46DC-91D6-8AD4CED13709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C8125F31-CF84-424E-8998-71B7C9D4C82C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D6E1A294-675D-493E-9EBE-1D7E6E2BE8A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76C441AC-14D7-4EF4-8619-F680FE5FE5D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E260BE10-E25A-4074-BCFA-8CB854CEFDA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0B2B7FCB-7086-45B8-8C51-FF695406D34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F4A131B8-79B6-4916-8A9A-DCF3B46BC1C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CCB29E54-C055-4F0C-8118-E6523297DD6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A33FEAED-1821-44CD-824D-4AFA2A1447E5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5A9A88CE-475E-4EAC-9EE7-01F94F02716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A832CFFE-464C-4AB1-B00B-412C23674CA4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B644358E-6351-436E-8E60-9F3CDC9CF75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98516B96-519C-4AC3-BF62-EB72A57C4F3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3109D1EF-4F97-4868-B45C-3A8B7D405459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89DEB74-7B12-4EBB-A402-BED8D127C72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4AB9CC2C-9290-42BE-94EC-A42732A05A57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2FB8B650-6CA0-4519-8797-A22A9062D87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A564E11B-7322-4728-9DF4-453B819CFF4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315C0AE9-EDAE-4CD4-A7C1-2C8A30DC412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734C1E0-4663-4715-A358-FCC763F72F15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9FDB0DF8-7758-402C-B52F-C1C9B33C81C3}"/>
                </a:ext>
              </a:extLst>
            </p:cNvPr>
            <p:cNvGrpSpPr/>
            <p:nvPr/>
          </p:nvGrpSpPr>
          <p:grpSpPr>
            <a:xfrm>
              <a:off x="2531269" y="3820366"/>
              <a:ext cx="1205529" cy="408922"/>
              <a:chOff x="1344781" y="2144749"/>
              <a:chExt cx="1205529" cy="408922"/>
            </a:xfrm>
          </p:grpSpPr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E90C4445-E9C3-4F13-9C72-D54D902E95F5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BA03042C-0DDD-466D-A1E5-8C90AE5AF50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0B979B56-69F2-4249-987F-4A1082CA7426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58858486-5442-435D-8F00-675077939D3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6BBCC30B-368A-4F90-8941-71FBB9FCADE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0FA7BB0B-D2F9-45CE-891C-6AABBCD5BEB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3F4E973E-1390-4915-A1FB-02A0C42EB38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EA17AA25-3B58-4DBC-8F4C-A47071C1139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365047B0-50CE-4DE4-8363-00B5DA580F4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1C38F7BA-654B-472B-AEDF-A0DC9D5545D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1C72528C-657F-48A3-9850-CCE232770847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99CF78C5-3A36-49DC-B489-8CB890CF753D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7ECD5FA9-4943-49EF-B6D1-5FDF574F8433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EEDB041-EB58-4766-A2EE-871825C40095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2C5FBF89-1942-481E-B1DC-F4602D3BA93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203E2D1-BAAE-4858-9B03-F263EDA7E18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671F1B8C-C0B5-49DD-AB41-B6CC7B5B65C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68991A23-455B-4F63-B269-94E604D98BAC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DC032C44-331F-405C-9758-CAD14B14221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7945111-5DFD-471F-9AF3-C176172A8165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16B05FD-7423-4193-A1AB-909FE4BE3B57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56824D67-2861-491C-BE01-B53E49475A7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3FF47C4-D723-464E-A9AF-F4E2256E2BF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6F509C0-F2FB-4D73-BB2E-5ECEF524DA0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6121ECB-9992-4D2A-9B28-D5BA7D0BD6A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D972485E-2206-4200-BB01-627BEFA68533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F134CD03-EE5E-4A4E-902A-FF5797D93998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0198193-6E73-4A03-8438-0D6739A138F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DFFDE2BE-310D-45B1-A7FC-51C9D1220AD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88DE02ED-B937-4B92-BEF9-C45FFD3FB9A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57C5FDAE-9715-49AD-BBF5-4EC8B3DE2DFB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E78552A0-2EA5-43E7-9BC9-781A3DD8414D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93308605-7182-4037-BA38-32F8ABCBCC0D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BFF22EC1-2070-4817-A241-D801E17B35A5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2A118DD8-CC2F-4375-831C-44819BFD3530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A742B30-3364-4FC7-A20F-D3CEA9617EFC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5CE8FC80-9B5F-48AF-BFA7-1F6ED83C29D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02325FE-6582-41BF-83A0-5B1DC35B4DF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66089FD-F209-4B89-AD84-D8FD6EE0005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61C75357-DB92-49B6-9482-21CA9F670FD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70A2AE6B-2187-447A-91A3-2B98105720BD}"/>
              </a:ext>
            </a:extLst>
          </p:cNvPr>
          <p:cNvGrpSpPr/>
          <p:nvPr/>
        </p:nvGrpSpPr>
        <p:grpSpPr>
          <a:xfrm>
            <a:off x="3705881" y="2144535"/>
            <a:ext cx="2432191" cy="2084539"/>
            <a:chOff x="1324694" y="2144749"/>
            <a:chExt cx="2432191" cy="2084539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0DE402FE-0F7D-404B-908B-33DB734D7A30}"/>
                </a:ext>
              </a:extLst>
            </p:cNvPr>
            <p:cNvGrpSpPr/>
            <p:nvPr/>
          </p:nvGrpSpPr>
          <p:grpSpPr>
            <a:xfrm>
              <a:off x="1344781" y="2144749"/>
              <a:ext cx="1205529" cy="408922"/>
              <a:chOff x="1344781" y="2144749"/>
              <a:chExt cx="1205529" cy="408922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334562F9-8067-4361-9B67-A89D0D82D238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C3202E68-1183-46BA-9480-739B538E1622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AB9EF71A-4AC5-41AE-B1FE-E0E0F48DF4E5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9490716E-66F5-4E4E-B207-9527C80E105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65DE0EA6-3363-4E5E-AC1A-F01F0152753A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CBF37DE6-5B5A-473E-B874-3977993DC26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509332BC-0E14-4927-A653-07A6E4BFB2E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424D15F9-C425-4B0C-B98E-301F821D978E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79ADA166-37E6-40E2-82FC-73EFDE9E3AF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28" name="Rectangle 827">
                  <a:extLst>
                    <a:ext uri="{FF2B5EF4-FFF2-40B4-BE49-F238E27FC236}">
                      <a16:creationId xmlns:a16="http://schemas.microsoft.com/office/drawing/2014/main" id="{7ED4E610-7792-4F03-AFD9-8F0BE4E975E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4345E8B4-A608-40E4-B6A5-D7F9BE298B33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811" name="Rectangle 810">
                  <a:extLst>
                    <a:ext uri="{FF2B5EF4-FFF2-40B4-BE49-F238E27FC236}">
                      <a16:creationId xmlns:a16="http://schemas.microsoft.com/office/drawing/2014/main" id="{68D488D9-B138-4608-810E-CD560C58A9A2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ED53B69F-59E2-462C-8389-EBEEA292224E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CD65C9AF-2409-4CC1-8888-1D7C3D1FFC80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BFED2068-8621-4A4F-A412-24F74CD8CC9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056D15A4-45CD-4AFA-9805-B07DDC073AB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2A37FB52-6268-4F12-BACF-EDA0A0119D63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7" name="Rectangle 816">
                  <a:extLst>
                    <a:ext uri="{FF2B5EF4-FFF2-40B4-BE49-F238E27FC236}">
                      <a16:creationId xmlns:a16="http://schemas.microsoft.com/office/drawing/2014/main" id="{93D08536-0ED3-4787-A804-0FC6079F01F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43957493-A0CA-47C4-B260-8940F5EC268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59C88749-6032-4DAE-824C-66094557D7C0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91" name="Group 790">
                <a:extLst>
                  <a:ext uri="{FF2B5EF4-FFF2-40B4-BE49-F238E27FC236}">
                    <a16:creationId xmlns:a16="http://schemas.microsoft.com/office/drawing/2014/main" id="{FC4C04F5-1F4B-45FC-AE6F-82303D451A16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E84CE5FF-839A-436C-A1C6-68FC02CF8B33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E5ACB255-BDF4-48E9-922B-152396DABE2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2F6F5155-E2ED-4E7E-A968-E60A410509DB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E39BFAEC-0E15-4596-BBAE-00FE8D2AD398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56600D97-E64C-4B82-A825-7AD29F2EC9B9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A62CA320-FEF6-461B-83FF-862A0E14EE92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F1245608-59F2-4186-9AC3-FC24B7F6B84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151E7186-E458-4477-8FAF-B439A78F6E0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2265F47E-A455-4841-BB46-606890623B6B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3806AEA-62BF-4D9A-81ED-45D8A04CEF60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063716C2-152D-45DB-9CD1-E551A3C37E47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75E50A45-EBE2-4EEC-9449-EECD2DE2E48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9D7AB112-19BD-4D10-ABA9-F989BD0F578F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52A0FD97-91C5-4FBD-9843-25D52329681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D496C86D-8687-4ACB-8A5A-950F6A2ECBC2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C7A3EE72-5DA7-427B-9185-D38C45B16EF7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E84496F0-9E36-4E76-9CF7-36F49B1C6894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5E408CB2-C615-4D66-9410-835CF1275EF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51ED17CC-E7FC-4C2E-B426-00666E4BF21B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5BD1F92A-FB63-4113-90AD-B679B0D1854A}"/>
                </a:ext>
              </a:extLst>
            </p:cNvPr>
            <p:cNvGrpSpPr/>
            <p:nvPr/>
          </p:nvGrpSpPr>
          <p:grpSpPr>
            <a:xfrm>
              <a:off x="1337524" y="2553668"/>
              <a:ext cx="1205529" cy="408922"/>
              <a:chOff x="1344781" y="2144749"/>
              <a:chExt cx="1205529" cy="408922"/>
            </a:xfrm>
          </p:grpSpPr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F8BD5C9F-1A74-4410-B933-967B33ED4C78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3AC6F653-BBDA-41F4-B15C-F34A892FBDD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3793D382-FD84-48EC-A884-03E17463E6E3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2DE2B52E-96DD-4C8E-AA9F-34F67EDDC1AF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311F02C2-E13D-4D42-9EEF-81D665B9523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193A6911-6061-42C5-BB05-0D85CB8DB1C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B0400AEB-1BA6-4E02-9AA6-0634FA3E005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7646506B-A27D-4380-B799-B5D3C25931F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5599DC06-9FA1-4B69-B34D-C1BBA0440C0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5E9094C0-88ED-4168-B4EF-5619CC4E64B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6C79049A-50D2-4D7B-9F80-06C2CB0F7FF5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2E077346-8075-48A3-930B-688AA51368AC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4AD441D-789F-4118-847F-D023EEA4E83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35060AC2-78DB-4189-9988-98162B07AB95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55898F91-07CB-41E3-89E5-5084AC91B46D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DD611438-AEC8-4B7E-A67C-53AA5AE873A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D9727774-B089-4B4B-B922-2592D7AC77D4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15559AF9-5465-47F1-90D1-67F8CF4C73A7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27B41EA7-6ADF-41B6-B48F-B52292046C9F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04418E28-9353-424D-B234-8CF07B15E57D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14C8E33-5C97-4B6C-B2BC-3A6DF7392EFB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CEC6ADF5-6CC0-4518-A19C-6F577193C197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B1C0FF4E-4DC9-42B6-900C-92720243C79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ECF61BA4-898F-4E06-94D6-8DC7CAD13467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5075269D-0D56-40ED-842D-2A6A9D817F3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6" name="Rectangle 765">
                  <a:extLst>
                    <a:ext uri="{FF2B5EF4-FFF2-40B4-BE49-F238E27FC236}">
                      <a16:creationId xmlns:a16="http://schemas.microsoft.com/office/drawing/2014/main" id="{6FA28727-AF9C-4510-9A72-34EED0006ABF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C8580E07-84CA-41A2-88B5-784BAFCBEC84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441F2A24-C0EB-4EA3-A0BB-355072E8E72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C127F295-BB5F-48E5-96A2-10045A357DBE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11E5A471-F0A5-402E-879B-E1E39492F2E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7D3D6C2F-B80A-4876-A0FC-5D0764AA12FC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FEC080E3-5899-41F1-8696-B4DD317B1B9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3DB6141D-3D23-4688-ADD5-73B4685057AF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3C1F1D8B-F23D-42ED-88B5-8906C77EE2C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6" name="Rectangle 755">
                  <a:extLst>
                    <a:ext uri="{FF2B5EF4-FFF2-40B4-BE49-F238E27FC236}">
                      <a16:creationId xmlns:a16="http://schemas.microsoft.com/office/drawing/2014/main" id="{D1D6B1EB-8F47-4B0E-A666-855C0DE97128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8E17F22F-8D34-4056-8202-42B04DF542EC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FDC91BE6-EF9C-4770-B49E-62706C3266B7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D13CD3E0-3F0D-4BEF-B36F-B3575D975571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007ECCF1-5859-423A-AD32-6A03766EB88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701A2D18-A176-4B88-A813-E7CE86288153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C36D7E1-81C4-4A31-8981-1F36AD9AAA02}"/>
                </a:ext>
              </a:extLst>
            </p:cNvPr>
            <p:cNvGrpSpPr/>
            <p:nvPr/>
          </p:nvGrpSpPr>
          <p:grpSpPr>
            <a:xfrm>
              <a:off x="1331109" y="2972674"/>
              <a:ext cx="1205529" cy="408922"/>
              <a:chOff x="1344781" y="2144749"/>
              <a:chExt cx="1205529" cy="408922"/>
            </a:xfrm>
          </p:grpSpPr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B654CC6-652F-4F8B-A6FD-6D4D8D1331B2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95958DBB-E931-4569-8973-E6E59999AB51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19E52C4F-72D4-40D4-A066-4805DE41A97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71922B7A-002C-48C8-9318-1F0FFD40DEE4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BD9AEFAD-8D1C-4346-9BC6-1A5DC442B5D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9B4E59C5-C542-407B-8DFC-21BB090E93F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4143D994-BEE4-4628-8E7C-1FAE33912F72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B6B6E536-54DE-45D8-9C83-D723C41FEE2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3B0E9BFA-75BD-4C7A-B1F4-210A41B9726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3FEEC825-9145-4216-B930-69B246F9B723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175C6AE0-1EB4-4035-B741-3A61280DA4FC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BFAFD5A-3505-4810-8F28-B3E67CEFECA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FFE173CE-5507-427F-8D16-6D6C787B0AE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49AD9FD0-D2A7-4BA7-BEFB-6A1F6876EA1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249A9B26-19C9-4F3F-9DD7-6A66B0A981E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F138E459-7098-428C-9F3E-414638D2AAA5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94183F84-055D-4CF7-AF6E-AEA17C13E66C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33CA2187-87C7-48BA-B337-FB347D61E24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11CB1372-6219-4236-9F6E-F7E312B92B2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F5048B92-E274-4957-96EA-A2A37864019B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C8F59875-D7A2-49CA-98CB-ADE5E9B86AD7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2FD7FDBA-A94A-4EDB-A6C7-03F7474933E8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FE1CCF58-D2E3-4540-8B4E-71083CD974D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BD64D9FE-643E-49C9-A4FC-EB436AF0E170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F3CBB637-CD0A-41D9-8745-86389D879EB0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CFEAC34E-E664-4896-BB00-B971907D593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B35CBD2B-EB2C-4525-942B-05D8F4F0C2F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E31C9D00-E02A-4643-87B0-C275A1E1DC4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0FF227BB-0A0A-4BB8-9760-2B73390DF6C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5F998A53-A9C4-4C63-9573-0DE4338132B8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172E2D80-833C-42C7-B68E-9E43B3601372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B3B44BDD-DADE-4B0D-B0D5-A6996BAD76E1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28CB4ECD-DEC6-42F7-8763-8D2FA40386C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874556D-CAE4-47C6-8598-16661C7014B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41C9030E-714E-46C3-8F75-D884BBD1B63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62D5D699-E6C0-4960-9A63-229A11599415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749D9E6E-E32F-48EF-99EF-F23662D36CD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D06F862B-D129-4A8A-B99B-C52DC2729374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39C2C661-0157-4D1D-B9F4-B47CBBABDB0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DC039058-FC72-4C62-BA8A-895F5B47D708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504DD9EB-1F7A-4839-9079-B6B6A45D9A91}"/>
                </a:ext>
              </a:extLst>
            </p:cNvPr>
            <p:cNvGrpSpPr/>
            <p:nvPr/>
          </p:nvGrpSpPr>
          <p:grpSpPr>
            <a:xfrm>
              <a:off x="1324694" y="3391682"/>
              <a:ext cx="1205529" cy="408922"/>
              <a:chOff x="1344781" y="2144749"/>
              <a:chExt cx="1205529" cy="408922"/>
            </a:xfrm>
          </p:grpSpPr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11A1C964-8342-4AE7-97D4-6995270E3805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27AB7073-AF2A-4E38-9472-0F3E107F0A8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1142B3B5-D0ED-4E64-B0AE-9A4D2DC7A73A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66225D1F-5E13-4060-8FE1-AD3B79A8D30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91A6F0A6-25AF-4383-A6AD-7144551D69F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EB76E9B7-25F5-49D5-8D9E-EEC7D2AC1D24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806260BC-EA8B-42B4-A44F-F0914307712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0075AB0A-2DAE-4C82-BCA5-A26F5AAB4FAA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A7A039D2-7C2C-41BC-9BA4-4E3D7AC3151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2ED5FC89-A418-4957-A101-F1756AE44EF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FC30B071-9070-462D-BC1C-6129AD0415FE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C249A35B-DB02-4D63-8F97-98D7D343974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279E3161-EA3E-464E-8BDE-B46A551C3A4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5EB2BBBA-E06F-4DD6-A717-ED0E9154584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460FBAE9-C453-4010-A797-0A9904FA45F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01B10E51-F3E0-42CB-A6B9-070F8EDA2FBC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F9396DDF-7597-49AB-A32F-FB5E60BE70F3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4FE56484-A58F-4607-B409-CC4A6BBF1D1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90BD73E4-DB9A-413F-8FAA-D87300FC41F3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C8D6CDA3-C59C-43A8-B630-080D4FF343A4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71DB1242-7AC1-40F1-9BD7-028738CA2DA2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0AEE8EDA-0255-4409-8F7A-472E0CEBC9C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A8E52628-4511-4D64-84DF-08F09E2360F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B40730F6-FCB9-42DA-B39E-7E1A65D729C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DEA7A988-EFFB-47FE-9D3D-DC311C33275C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874B8460-438F-4B81-BB73-895BA5B5148D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CA2939E2-B75C-42B6-8373-159DAD27664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89A4D938-A607-42C0-A82D-1E21EFFE1FE7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6D9D1ADD-071E-4174-9485-1E9E5DAED13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043CC27A-3EC4-4A35-AF5E-6DC41471CBA8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72" name="Group 671">
                <a:extLst>
                  <a:ext uri="{FF2B5EF4-FFF2-40B4-BE49-F238E27FC236}">
                    <a16:creationId xmlns:a16="http://schemas.microsoft.com/office/drawing/2014/main" id="{85351586-AF57-4D39-BA94-C77C17325D8F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B891B1C-5380-46F9-8996-15A871BE448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46890140-E023-4308-8D74-F631D2587BE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61D105A-9558-4246-A11C-B4CED5BA09C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A98E8F5-647E-40A0-A9CB-F0AC133C779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91714629-D9FE-4F4C-87BE-3C133A00DA1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F6556E88-188D-47EF-B449-3B975EB54E5F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8176C7A8-92FB-4A19-867C-C41AB11A550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7542EB22-7B15-438C-B06E-9F23D901E7D2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B455BE11-ADA0-45B6-A34A-C37AE39AA8E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A43B7E9-363D-4976-BD5F-B3E7E56EF494}"/>
                </a:ext>
              </a:extLst>
            </p:cNvPr>
            <p:cNvGrpSpPr/>
            <p:nvPr/>
          </p:nvGrpSpPr>
          <p:grpSpPr>
            <a:xfrm>
              <a:off x="1324694" y="3820366"/>
              <a:ext cx="1205529" cy="408922"/>
              <a:chOff x="1344781" y="2144749"/>
              <a:chExt cx="1205529" cy="408922"/>
            </a:xfrm>
          </p:grpSpPr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16F3948F-74C4-4A72-A638-B4B988A441F1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0BEE1AF6-862D-4D2E-AD21-B459500D2FC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1291234B-E27E-461C-9805-E390AAA113F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1D0218E1-6197-45E2-B661-4731FF63627B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4CDCFCED-BF71-4E95-9548-AF14279D175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52C2390E-0400-4580-95BF-F259D7FD0A6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ED0ECD44-F3E7-48C1-8953-F8F16CF7496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EA06BF03-53B5-4C62-BDE1-B4C935D82E9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C8CF0B38-0F31-47CB-8AB1-BD2542CC8A8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2F1E859A-4638-481C-AB73-52A06CB713B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088817EE-A9B3-46DF-B918-9708073171C2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088EDFBA-E22B-462E-A408-FA236D39DA8B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EDE886FF-7817-4D4A-9963-CD68797DA3C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8C6A4855-E78F-4829-9FA7-B7F7B7BE93F5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CCFE1966-15DD-409C-91FF-82EC26B6DF6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74DA7118-D8E3-45B9-8F0C-B566D7B47CF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ADB0A11E-ADDF-43BB-8D5B-8283F99A9647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EE887889-5993-40A6-9DAA-2A219783008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BC16D8CE-19E0-404C-9357-1341A5FD7DA2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D66EE5D7-3682-4BC5-8909-B6E7DFECC8B6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E270C83-BB0A-4EAF-9F5B-D82486E34281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9D608A59-0436-4B1D-8257-0442A0B527A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6CD32181-142B-457A-A88A-7EA8F10C8DD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D8539311-0510-4037-BFBB-F177765036AC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93709E4E-431D-466D-8329-B893944F1138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5191C774-E228-4D04-B4CE-9915F9199ED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C4A5817A-8CF1-4A4A-BDBA-84C20F8EB7BB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85C222B8-3B31-4595-97DA-541F85FC209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C9C703F4-BC46-41AC-85F3-E8ECE343BC8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332A5BDE-10D3-4C84-B8B7-55CE662C013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3FCC223F-A3C4-427B-A232-B961106CECBE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D99A6AC4-945D-4644-A9D7-DEDC21C385F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3D6CD67-F688-4523-9759-554B1490AB6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AEB3AF36-4196-4803-BA78-66F4FA0886F9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F8F9DBF0-352D-4617-A94F-F62B22956305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EB2ACE28-1917-48D6-85A5-F92340E17DCF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D46704DD-8226-4DA1-856E-11FE4A69CEA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D45AAA07-D2C1-4C62-9A8A-B188DF59C46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142C894F-FD0D-4938-A83B-8C84A7D22D3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C5B38B37-CFC0-4327-91AF-9244A6C6123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EF501BB9-E8E3-437C-9D47-1B76CB2D1D54}"/>
                </a:ext>
              </a:extLst>
            </p:cNvPr>
            <p:cNvGrpSpPr/>
            <p:nvPr/>
          </p:nvGrpSpPr>
          <p:grpSpPr>
            <a:xfrm>
              <a:off x="2551356" y="2144749"/>
              <a:ext cx="1205529" cy="408922"/>
              <a:chOff x="1344781" y="2144749"/>
              <a:chExt cx="1205529" cy="408922"/>
            </a:xfrm>
          </p:grpSpPr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D9B35B30-CB52-4396-A07B-1E0EFF359C1C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9F65BD39-2673-467D-9234-AFFA2722222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399D1F2-6CA1-4393-BE6F-6AFAF7C5B40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E5BF7C17-F4ED-435E-A4DD-ACCC296E88E4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A2C8AC1D-B035-40BE-B54A-EDCECF60CD7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EA03D541-145A-4023-83AD-A9F165A0AD99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A04DFB0D-4C3A-4D28-9A54-E1433A848314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C4EB39E2-6441-406B-A740-FAE7E15CCBED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7DD0571C-F5AE-48F8-B6FA-2D43E57BBB6B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448BB072-E023-4624-9DCF-1E3CE87B014C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F425F586-BDBE-42AE-BB3A-52FAB8E97369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4623CE40-2A8B-4CBD-8A0A-2934EAD24708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0C465EE-4EF7-4334-A2B6-FCA01397EFD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963844F-62AF-4D9C-BA7C-BEFA60FD8334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A039F0EB-B017-42E6-BACC-6D92A86BE22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C3045EA0-ECBB-45A4-A9BD-806E4663E9A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BF0468E5-FEC3-4F46-B3D0-4D4D151B3F68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00D43BAD-841F-4692-9AB2-4910EA4ABFA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CD9CC6F9-2703-4FCD-989D-F97AF5FC6446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86A6AD6A-E1EC-4504-AFA6-077BA687B511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1B178F7A-B284-49F7-AB44-B49E9FA5CDC1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E3DC81E-8E0C-44FF-91F4-946C4AD19A1E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BB40D7A5-60DF-4A96-8646-D62EB95D518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2A837EAB-97EC-4C0A-87D4-DCFEA858B060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B4AD5D8F-3979-4F04-B7DE-DC3CCD9E482D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F33DB580-A5AF-457C-B8CB-643BC86A0B69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CBA0429E-5335-4B4E-AC54-0BECE08BE64A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DD0BD750-6D38-4ECC-9DB5-1E95AE9F06C1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A622C08D-D0BF-4E32-829C-627F22F31DB5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7D9915FD-837E-448A-83E4-FB2EB40EA26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270CFABF-3C89-4146-850F-E73824A6E046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4253968C-BF01-43E0-9BD9-CB975946F16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DB49E5BF-13A2-4EC9-AA14-E9D5C305FC12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2FB9F1C4-C796-44E8-9587-93EE3AF54C2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1CBD2BF4-D068-4E45-94A5-77E27209AF44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9AA4195D-3D5A-4888-9640-14E9E8646F0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DC238CE2-30EE-4C78-8067-27131BC1C3B4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AC25425D-6BC3-47D1-9725-D57B4FE41F3B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9176601A-BF82-4D23-8C56-1B08B44E7B73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7930D38F-D5A2-425D-A317-549DB5A1F0E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FE48E37-259B-4635-B74D-B4922B4892E2}"/>
                </a:ext>
              </a:extLst>
            </p:cNvPr>
            <p:cNvGrpSpPr/>
            <p:nvPr/>
          </p:nvGrpSpPr>
          <p:grpSpPr>
            <a:xfrm>
              <a:off x="2544099" y="2553668"/>
              <a:ext cx="1205529" cy="408922"/>
              <a:chOff x="1344781" y="2144749"/>
              <a:chExt cx="1205529" cy="408922"/>
            </a:xfrm>
          </p:grpSpPr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C663A954-E3BA-4339-B813-AAF0FD03C8C9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A3F3B7A8-5EE4-46FE-8186-EE5015F72273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86FBF1F0-6FE9-4480-873D-3F99A29F098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84814840-4C8B-47E7-A56E-054CEAC3E993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0087407B-9D87-4BC4-9757-D9CC0BAD9392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4CF901DC-2976-4EFC-BD18-478D4D2C032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8348DF34-6E30-461D-B30C-440A6EA369F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918C7FFD-8A33-4092-8518-44FCC913A84F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B38FF56F-5F0F-40AB-AF5A-7BD484A73EE1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CC9A1F82-BCC1-4822-A4C5-454CFDD92026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C800FFB3-9E59-4CD2-BFA7-959E3FF2D743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08370CC5-7F5C-4583-8D69-A1A8224AAC6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38F6692D-03C8-4AD2-AD95-56ED6304FB36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C779E3C3-81C4-4C71-8B2C-A05C59FD1DF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842D21A8-9C82-4C58-B033-309792A46C28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7D4F801B-D9D3-4C8B-9D8F-0419E39735C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916C8453-CBFC-4B55-B4A4-23F10FC18C7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88B17D4D-08E7-4029-8276-B0BBC999E21D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55F43024-2405-4809-A065-A03FABD6DC9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8A9324EC-8A7E-4498-BBAD-13FD61747065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51" name="Group 550">
                <a:extLst>
                  <a:ext uri="{FF2B5EF4-FFF2-40B4-BE49-F238E27FC236}">
                    <a16:creationId xmlns:a16="http://schemas.microsoft.com/office/drawing/2014/main" id="{E6527E8F-2814-4F6B-B336-ACA9D2AD8BD5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CEFC785B-5446-438E-9DAD-C3D2279E5EB4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F6DF1169-8724-44D2-9EDC-A1AA563DDC3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D9B3134F-DA50-476D-967D-8D7835426E5E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C380FE3A-6495-48CC-B796-549E8FC289D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5F147DE4-46B5-4012-A3F9-D94AF1E783E9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9D7BD041-ACEA-4E49-B7A9-1549E61C03D1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99EC2F3A-ADA3-438A-B041-ECBB8DC3AF2C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ECB52E5C-37DB-4A47-ADAD-67D58EE24C06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0E70308A-0EAF-4DC3-B994-CF35B00A9163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03BD3F95-53EF-46AC-9E92-39B855CADB6A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39C78724-7A30-4569-BF31-A9AA0FA49FF1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A9D394F4-C008-4DED-A029-705200666B98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C385E84A-775D-4539-A02A-51FEB4AD31CF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F91ADE8F-C0F5-4832-BAB3-67427168661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2199AFF2-91C5-473D-874C-81DD6F1EA897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D08CF14B-3846-42C9-973C-A639B065DD12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EA451715-6974-446C-B34C-D5155505F566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10F749FA-95E6-440D-A7B1-B66FBCB658F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FF5CB097-E9A4-4FD3-88A5-49EA7067DDC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0579F22D-3FA8-4C9F-8C77-89DE913DEA8D}"/>
                </a:ext>
              </a:extLst>
            </p:cNvPr>
            <p:cNvGrpSpPr/>
            <p:nvPr/>
          </p:nvGrpSpPr>
          <p:grpSpPr>
            <a:xfrm>
              <a:off x="2537684" y="2972674"/>
              <a:ext cx="1205529" cy="408922"/>
              <a:chOff x="1344781" y="2144749"/>
              <a:chExt cx="1205529" cy="408922"/>
            </a:xfrm>
          </p:grpSpPr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D6BB1636-46CE-4787-9FD8-41DB023BFFE1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99F5A116-DEBB-416D-B622-F26AD17EE0AC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64FE324D-71E3-4E22-AAB4-82FB81FB6925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D7B4CCED-B8DF-4B8A-9F63-956D17938D8D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FF18E9BB-8ADC-483C-B458-E77DD5B39A90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E814F914-8BBD-4826-AA0F-B085B7DDDA16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D84F6C12-4D30-40F7-AF7E-D20EE67E93D1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CA29E9FC-4D86-452A-80CF-24CA49B766F5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A72CBD8E-7BC1-4563-BA03-FDF8BB4109F9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82AC1F68-73A3-430F-ABDD-F0154297079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EE5736B5-1E14-4F3E-83E0-01AF68F54C91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AEAB6A29-EAEC-4E20-97FF-81FEE73A42D9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575742B6-C319-4876-ADAF-86A1AF27238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C955AA0F-CA4D-4EE0-880C-27DDED0C30A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629CACC6-2324-4AC3-AD89-6FBDAAE13D4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023A2002-9B6F-4D71-B574-DF438E331A67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F1746079-C5CD-48F4-BCF2-4E28D89D8E7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368F4272-AD28-4C70-802A-5DDEB1C683D2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CC21E19F-7C95-495E-8B20-A3AD8DC376E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23AE7C85-FD18-4139-881F-488D46D9804B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99833530-7B12-4C4F-96D7-ADFE813EC77E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2942E702-AEA4-436B-B936-79C79A680D5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BCD7B473-845F-4A0A-857C-A9B4ABEAC900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0F926889-2AB0-4ADE-94AA-4010433D338D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5A89AB65-0635-4A09-B52B-342A2DF9469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414B1EBB-58F4-465F-BDF5-2EDB4AEFD793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48F5A08E-51A8-4B63-9A76-CB466BB50465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0E96850A-50FB-421C-ACF8-46D3C838FBA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F1604F42-9CBD-455F-8F98-EBEDA8BF6B3F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4D039D06-C77B-4390-B322-78C9645DA1A0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9D466B9F-52D9-4A2D-8114-6E39C1570DC5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64B1821D-D677-424E-8916-C782102AF2B3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574BECD6-55D0-4F28-B2E2-3DEE05CD7DA5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B9DE02DD-FB54-495E-8998-3AED6CAE8CFB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14F9EE3C-9713-4FB9-B1AD-5F63D08B87AD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6D9B0D08-2EFF-45C3-914D-1971708FA83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F26E6991-9521-496D-AECB-29BDB91DC9E6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C1F97EEB-5C04-4654-A37C-914DB42B61A4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47597E05-9DF9-47FC-922B-1387CEA8C20D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6B6C19A0-8205-4407-91D4-D330F0B031FC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083B9CF-0228-42A4-85FD-7AC7465F9F58}"/>
                </a:ext>
              </a:extLst>
            </p:cNvPr>
            <p:cNvGrpSpPr/>
            <p:nvPr/>
          </p:nvGrpSpPr>
          <p:grpSpPr>
            <a:xfrm>
              <a:off x="2531269" y="3391682"/>
              <a:ext cx="1205529" cy="408922"/>
              <a:chOff x="1344781" y="2144749"/>
              <a:chExt cx="1205529" cy="408922"/>
            </a:xfrm>
          </p:grpSpPr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FA7F540B-1670-4A07-AADF-4417BA33B260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9F362E62-06AB-4562-8255-1AA965EE870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CA982E78-0526-4A06-84C1-F85AFFAD96C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DF7384B6-3536-4217-8CC5-FC72973372A7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8A348414-A57D-4B2F-933A-E391AD4DA69D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F9AD8E72-61C4-476B-AFDA-DC9B721447A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49554D62-7579-4242-8E16-1862A8EEF61F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D62BEA25-F849-4C3C-A6E9-F391E211A67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7A9F55A1-4D94-44B8-BDC2-01A6A4197337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4A166440-3D86-45E2-989B-4989FCE89EF9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F3D7E07E-35CF-4AEF-AD25-A8E0A838AD31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838CECE8-2CF2-4AAE-9C57-60B53691D6D6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0D4731FA-D826-46DC-B940-F4BAD0C8C739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17B0CB67-5F07-4EFC-A5E6-E25567899B6B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3B43B8EE-07A7-4201-8ED5-6B35BDE830F0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FF7BB084-B5F8-4414-90ED-221EE8CB146B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CA4BC4A1-030B-4E57-82BA-CEEC8BEFEC10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6F21F6C3-0253-4EBC-982D-0A6B25004048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35A052DC-0DA5-42B6-92FD-178AC67E6562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DCDC3D89-B6E5-4983-A9D3-BBA11F675E52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2E8D3C2-A05F-4D9D-AA85-B649A2EA4DF0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0A0BE0BD-726A-4542-A99A-DFF6F4DE1BA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0D6EDD5B-36C5-4C80-B776-0378B890648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3F5CDBE1-F233-46FB-B384-22143B8A3C98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7660FBCE-0390-4BA6-8DA6-01F658313DA9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062E589F-3121-4A4A-9084-6B3722E93661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C688E2AE-D31F-48CA-BD44-BE8AA40D738F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B759EE64-8BA8-4D43-9741-D7BEFD40AD93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C79100B0-28B1-4BB6-962A-A3038B4CEF33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3B229623-0337-41B9-AF29-957FB73940D6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63DA074D-DF6F-4ECC-94BB-D8A61623028E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A201561D-922D-4ED5-A441-FCF3E4644641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7469B545-5635-4519-B150-4B8C31761B37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AC640715-3379-4DF0-BC1F-7DCFF2DB838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6C6035E3-304F-456E-B3F7-D46BD6AC5F8A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6426686-BD9F-4F26-8439-6C41A83463EE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4599DABD-77E3-4D99-B8AC-9775869B1148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8C232B2B-045C-4B77-A949-5BEE9FB00B9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396D2557-0E0E-4387-92D0-FDB6E3922575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2B538F8A-A949-4482-BB09-B23A3DA9419F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0E34729-026A-496B-83E3-778FAC750BEC}"/>
                </a:ext>
              </a:extLst>
            </p:cNvPr>
            <p:cNvGrpSpPr/>
            <p:nvPr/>
          </p:nvGrpSpPr>
          <p:grpSpPr>
            <a:xfrm>
              <a:off x="2531269" y="3820366"/>
              <a:ext cx="1205529" cy="408922"/>
              <a:chOff x="1344781" y="2144749"/>
              <a:chExt cx="1205529" cy="408922"/>
            </a:xfrm>
          </p:grpSpPr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ABF09613-E2F4-40F1-B6ED-0CF476C047CE}"/>
                  </a:ext>
                </a:extLst>
              </p:cNvPr>
              <p:cNvGrpSpPr/>
              <p:nvPr/>
            </p:nvGrpSpPr>
            <p:grpSpPr>
              <a:xfrm>
                <a:off x="1351300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7CBFCFEE-FEA1-4E29-AEB3-E78C0555CA08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5647745B-DE15-4823-88A6-74A7A807D0B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AFE38F00-D2B6-4CE4-8BD3-BF43FCD1F82B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FEB51546-ACF8-43BC-A13B-917BA55F60A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185B411A-1F8C-45A5-BF79-65FB1985BBBF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8C42D966-72DA-499F-992F-2D48F82CC8BD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D69DCB84-9264-421C-B7EE-1BFBF920928C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C3B2919D-59EC-41EC-AF43-5942807B7A8C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6603B9A8-8509-4EAF-8349-72318D267838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7B858760-967A-4AEA-A33B-C71A49C48957}"/>
                  </a:ext>
                </a:extLst>
              </p:cNvPr>
              <p:cNvGrpSpPr/>
              <p:nvPr/>
            </p:nvGrpSpPr>
            <p:grpSpPr>
              <a:xfrm>
                <a:off x="1947441" y="2144749"/>
                <a:ext cx="596350" cy="204462"/>
                <a:chOff x="1689967" y="1898005"/>
                <a:chExt cx="596350" cy="204462"/>
              </a:xfrm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F77F1664-C142-4621-B53F-E95BF5EBA600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54060FC3-9B15-4DE2-9BC3-B4AE8E94BAB4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5754B865-096F-42C3-A912-990825567156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10B018BA-2C3F-4CC0-B10E-83866349435E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BD9356A5-ED0F-45F9-8B6C-6A6E5CDF9058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105388F2-8127-4C3E-A394-27792DA115E1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36C898E9-7B53-4556-9524-737CBA76C9ED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308C23B2-B7C7-434A-BDAB-208879F97A7A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86C14F3F-9ADF-4EC1-B5C1-D258923B4443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1F323C9-7A40-4248-B958-B92518A51E12}"/>
                  </a:ext>
                </a:extLst>
              </p:cNvPr>
              <p:cNvGrpSpPr/>
              <p:nvPr/>
            </p:nvGrpSpPr>
            <p:grpSpPr>
              <a:xfrm>
                <a:off x="1344781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E9FFC6F9-A0AC-4681-AF41-27D008FD3465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BF751416-7D69-4312-BBF4-7760B0CDFD0B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EF4035B9-B397-4D9E-A319-A2A83227284A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7EA45945-C467-49FC-887A-472CF6B3CDE7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4314EC9B-DE60-409B-BC99-A7BF75BB833A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9E100E39-AF7B-4929-97AE-6E25F26D560F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F40E6241-63CA-47D6-8E19-DC1ED18E8C59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C7E865E0-1024-46AC-A7C4-3F9DAA7C2234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8C5FC16F-C062-4063-A523-193156EC599B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11EA68D6-BD10-4A8F-BBB5-CF5B90920BB2}"/>
                  </a:ext>
                </a:extLst>
              </p:cNvPr>
              <p:cNvGrpSpPr/>
              <p:nvPr/>
            </p:nvGrpSpPr>
            <p:grpSpPr>
              <a:xfrm>
                <a:off x="1953960" y="2349209"/>
                <a:ext cx="596350" cy="204462"/>
                <a:chOff x="1689967" y="1898005"/>
                <a:chExt cx="596350" cy="204462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5D15ACB5-C89E-4341-B9C3-27554E64319A}"/>
                    </a:ext>
                  </a:extLst>
                </p:cNvPr>
                <p:cNvSpPr/>
                <p:nvPr/>
              </p:nvSpPr>
              <p:spPr>
                <a:xfrm>
                  <a:off x="168996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A61F1F91-04EE-4E57-94A7-53B30E787C71}"/>
                    </a:ext>
                  </a:extLst>
                </p:cNvPr>
                <p:cNvSpPr/>
                <p:nvPr/>
              </p:nvSpPr>
              <p:spPr>
                <a:xfrm>
                  <a:off x="180923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A43DF862-2B27-43FC-B933-359FA75F49E2}"/>
                    </a:ext>
                  </a:extLst>
                </p:cNvPr>
                <p:cNvSpPr/>
                <p:nvPr/>
              </p:nvSpPr>
              <p:spPr>
                <a:xfrm>
                  <a:off x="192850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A2E03A85-221B-4CFC-9233-0F55D795DBFF}"/>
                    </a:ext>
                  </a:extLst>
                </p:cNvPr>
                <p:cNvSpPr/>
                <p:nvPr/>
              </p:nvSpPr>
              <p:spPr>
                <a:xfrm>
                  <a:off x="204777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ED854ED4-DD76-4711-861C-4513AB321C80}"/>
                    </a:ext>
                  </a:extLst>
                </p:cNvPr>
                <p:cNvSpPr/>
                <p:nvPr/>
              </p:nvSpPr>
              <p:spPr>
                <a:xfrm>
                  <a:off x="1689967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F1EEB633-4579-44A8-AE82-51B2B5F02D99}"/>
                    </a:ext>
                  </a:extLst>
                </p:cNvPr>
                <p:cNvSpPr/>
                <p:nvPr/>
              </p:nvSpPr>
              <p:spPr>
                <a:xfrm>
                  <a:off x="2167047" y="189800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53EAEA9A-E2E2-49A1-8D1D-97F4BFC45100}"/>
                    </a:ext>
                  </a:extLst>
                </p:cNvPr>
                <p:cNvSpPr/>
                <p:nvPr/>
              </p:nvSpPr>
              <p:spPr>
                <a:xfrm>
                  <a:off x="1815548" y="2000236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FF03F6D3-51C8-4A5C-8B59-F429DD820CA8}"/>
                    </a:ext>
                  </a:extLst>
                </p:cNvPr>
                <p:cNvSpPr/>
                <p:nvPr/>
              </p:nvSpPr>
              <p:spPr>
                <a:xfrm>
                  <a:off x="1941128" y="2000235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717E1994-317A-4A16-A00A-033BDDB7CDDE}"/>
                    </a:ext>
                  </a:extLst>
                </p:cNvPr>
                <p:cNvSpPr/>
                <p:nvPr/>
              </p:nvSpPr>
              <p:spPr>
                <a:xfrm>
                  <a:off x="2054087" y="2000234"/>
                  <a:ext cx="119270" cy="102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</p:grpSp>
      </p:grpSp>
      <p:sp>
        <p:nvSpPr>
          <p:cNvPr id="1240" name="TextBox 1239">
            <a:extLst>
              <a:ext uri="{FF2B5EF4-FFF2-40B4-BE49-F238E27FC236}">
                <a16:creationId xmlns:a16="http://schemas.microsoft.com/office/drawing/2014/main" id="{76CF5B60-18E7-4BA5-A31E-97F2F9EFF201}"/>
              </a:ext>
            </a:extLst>
          </p:cNvPr>
          <p:cNvSpPr txBox="1"/>
          <p:nvPr/>
        </p:nvSpPr>
        <p:spPr>
          <a:xfrm>
            <a:off x="6778171" y="2757914"/>
            <a:ext cx="246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These are 16 x 16 blocks</a:t>
            </a:r>
          </a:p>
          <a:p>
            <a:r>
              <a:rPr lang="en-IE" dirty="0"/>
              <a:t>The picture is 720p</a:t>
            </a:r>
          </a:p>
          <a:p>
            <a:r>
              <a:rPr lang="en-IE" dirty="0"/>
              <a:t>Aspect Ratio 16:9</a:t>
            </a:r>
          </a:p>
          <a:p>
            <a:r>
              <a:rPr lang="en-IE" dirty="0"/>
              <a:t>45 x 80 blocks</a:t>
            </a:r>
          </a:p>
        </p:txBody>
      </p:sp>
    </p:spTree>
    <p:extLst>
      <p:ext uri="{BB962C8B-B14F-4D97-AF65-F5344CB8AC3E}">
        <p14:creationId xmlns:p14="http://schemas.microsoft.com/office/powerpoint/2010/main" val="3271518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20BCD8CF-15AB-4F81-BBFF-BFB82DBB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Gradient based motion estimation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7D6CA422-1BF5-40C4-AD12-B0CA452781C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884" y="2491317"/>
            <a:ext cx="5831416" cy="1278467"/>
          </a:xfrm>
        </p:spPr>
      </p:pic>
      <p:pic>
        <p:nvPicPr>
          <p:cNvPr id="39939" name="Picture 8">
            <a:extLst>
              <a:ext uri="{FF2B5EF4-FFF2-40B4-BE49-F238E27FC236}">
                <a16:creationId xmlns:a16="http://schemas.microsoft.com/office/drawing/2014/main" id="{014CB356-2773-42FF-9161-3203EED3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18" y="1699685"/>
            <a:ext cx="4320116" cy="57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0">
            <a:extLst>
              <a:ext uri="{FF2B5EF4-FFF2-40B4-BE49-F238E27FC236}">
                <a16:creationId xmlns:a16="http://schemas.microsoft.com/office/drawing/2014/main" id="{081DB272-949F-42B5-A638-D36210C1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4022724"/>
            <a:ext cx="3960284" cy="262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2">
            <a:extLst>
              <a:ext uri="{FF2B5EF4-FFF2-40B4-BE49-F238E27FC236}">
                <a16:creationId xmlns:a16="http://schemas.microsoft.com/office/drawing/2014/main" id="{7FBD276C-D02A-4879-9E30-9E93C7FF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0" t="10095" r="23834" b="67302"/>
          <a:stretch>
            <a:fillRect/>
          </a:stretch>
        </p:blipFill>
        <p:spPr bwMode="auto">
          <a:xfrm>
            <a:off x="361346" y="4004733"/>
            <a:ext cx="3960283" cy="266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B3191C9C-793F-4186-B706-8A20C32B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24" y="4565348"/>
            <a:ext cx="3024717" cy="1299633"/>
          </a:xfrm>
          <a:prstGeom prst="rect">
            <a:avLst/>
          </a:prstGeom>
          <a:noFill/>
          <a:ln w="571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TextBox 2">
            <a:extLst>
              <a:ext uri="{FF2B5EF4-FFF2-40B4-BE49-F238E27FC236}">
                <a16:creationId xmlns:a16="http://schemas.microsoft.com/office/drawing/2014/main" id="{7349EDB5-487F-45B6-A97A-ADDE3D973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6" y="2491317"/>
            <a:ext cx="4320116" cy="1171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200" i="1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An iterative Image Registration Technique with an application to stereo vision</a:t>
            </a:r>
            <a:r>
              <a:rPr lang="en-US" altLang="en-US" sz="1200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, Bruce Lukas and Takeo </a:t>
            </a:r>
            <a:r>
              <a:rPr lang="en-US" altLang="en-US" sz="1200" dirty="0" err="1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Kanade</a:t>
            </a:r>
            <a:r>
              <a:rPr lang="en-US" altLang="en-US" sz="1200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, Proc. 7</a:t>
            </a:r>
            <a:r>
              <a:rPr lang="en-US" altLang="en-US" sz="1200" baseline="30000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th</a:t>
            </a:r>
            <a:r>
              <a:rPr lang="en-US" altLang="en-US" sz="1200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</a:rPr>
              <a:t> Joint Conf on Artificial Intelligence, Aug, 1981</a:t>
            </a:r>
          </a:p>
          <a:p>
            <a:pPr>
              <a:buNone/>
            </a:pPr>
            <a:r>
              <a:rPr lang="en-IE" sz="1200" b="0" i="1" dirty="0">
                <a:solidFill>
                  <a:schemeClr val="tx1"/>
                </a:solidFill>
                <a:effectLst/>
                <a:latin typeface="NexusSerif"/>
              </a:rPr>
              <a:t>A pel-recursive Wiener-based displacement estimation algorithm</a:t>
            </a:r>
            <a:r>
              <a:rPr lang="en-IE" sz="1200" b="0" i="0" dirty="0">
                <a:solidFill>
                  <a:schemeClr val="tx1"/>
                </a:solidFill>
                <a:effectLst/>
                <a:latin typeface="NexusSerif"/>
              </a:rPr>
              <a:t>, J </a:t>
            </a:r>
            <a:r>
              <a:rPr lang="en-IE" sz="1200" b="0" i="0" dirty="0" err="1">
                <a:solidFill>
                  <a:schemeClr val="tx1"/>
                </a:solidFill>
                <a:effectLst/>
                <a:latin typeface="NexusSerif"/>
              </a:rPr>
              <a:t>Biemond</a:t>
            </a:r>
            <a:r>
              <a:rPr lang="en-IE" sz="1200" dirty="0">
                <a:solidFill>
                  <a:schemeClr val="tx1"/>
                </a:solidFill>
                <a:latin typeface="NexusSerif"/>
              </a:rPr>
              <a:t> et al, pp 399-412, Dec 1987</a:t>
            </a:r>
            <a:endParaRPr lang="en-IE" sz="1200" b="0" i="0" dirty="0">
              <a:solidFill>
                <a:schemeClr val="tx1"/>
              </a:solidFill>
              <a:effectLst/>
              <a:latin typeface="Nexus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9191107E-5846-4353-989E-40572CDD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Mitigating aperture a little.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68E9827C-0325-4D2D-B24C-F70C8974C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981200"/>
            <a:ext cx="38989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900" tIns="88900" rIns="88900" bIns="88900"/>
          <a:lstStyle>
            <a:lvl1pPr marL="254000" indent="-250825"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GB" altLang="en-US" sz="2800"/>
              <a:t>Conditioning of GtG very informative</a:t>
            </a:r>
          </a:p>
          <a:p>
            <a:pPr eaLnBrk="1" hangingPunct="1">
              <a:lnSpc>
                <a:spcPct val="80000"/>
              </a:lnSpc>
            </a:pPr>
            <a:endParaRPr lang="en-GB" altLang="en-US" sz="2800"/>
          </a:p>
          <a:p>
            <a:pPr eaLnBrk="1" hangingPunct="1">
              <a:lnSpc>
                <a:spcPct val="80000"/>
              </a:lnSpc>
            </a:pPr>
            <a:r>
              <a:rPr lang="en-GB" altLang="en-US" sz="2800"/>
              <a:t>Take small steps, remeasuring gradients every time</a:t>
            </a:r>
          </a:p>
          <a:p>
            <a:pPr eaLnBrk="1" hangingPunct="1">
              <a:lnSpc>
                <a:spcPct val="80000"/>
              </a:lnSpc>
            </a:pPr>
            <a:endParaRPr lang="en-GB" altLang="en-US" sz="2800"/>
          </a:p>
          <a:p>
            <a:pPr eaLnBrk="1" hangingPunct="1">
              <a:lnSpc>
                <a:spcPct val="80000"/>
              </a:lnSpc>
            </a:pPr>
            <a:r>
              <a:rPr lang="en-GB" altLang="en-US" sz="2800"/>
              <a:t>Iterative, converges on a good estimate of motion.</a:t>
            </a:r>
          </a:p>
          <a:p>
            <a:pPr eaLnBrk="1" hangingPunct="1">
              <a:lnSpc>
                <a:spcPct val="80000"/>
              </a:lnSpc>
            </a:pPr>
            <a:endParaRPr lang="en-GB" altLang="en-US" sz="2800"/>
          </a:p>
          <a:p>
            <a:pPr eaLnBrk="1" hangingPunct="1">
              <a:lnSpc>
                <a:spcPct val="80000"/>
              </a:lnSpc>
            </a:pPr>
            <a:r>
              <a:rPr lang="en-GB" altLang="en-US" sz="2800"/>
              <a:t>Martinez and Lim ‘90</a:t>
            </a:r>
            <a:endParaRPr lang="en-US" altLang="en-US" sz="2800"/>
          </a:p>
        </p:txBody>
      </p:sp>
      <p:pic>
        <p:nvPicPr>
          <p:cNvPr id="40963" name="Picture 6">
            <a:extLst>
              <a:ext uri="{FF2B5EF4-FFF2-40B4-BE49-F238E27FC236}">
                <a16:creationId xmlns:a16="http://schemas.microsoft.com/office/drawing/2014/main" id="{E0D328C6-642F-4A9A-BC5F-52124953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34" y="2205567"/>
            <a:ext cx="3960284" cy="22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>
            <a:extLst>
              <a:ext uri="{FF2B5EF4-FFF2-40B4-BE49-F238E27FC236}">
                <a16:creationId xmlns:a16="http://schemas.microsoft.com/office/drawing/2014/main" id="{E9317505-FF80-47C4-9D00-0D4DA869C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033" y="4682067"/>
            <a:ext cx="4165600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US" altLang="en-US" sz="1867">
                <a:solidFill>
                  <a:srgbClr val="FFC000"/>
                </a:solidFill>
              </a:rPr>
              <a:t>Using eigenvectors of GtG to work out best direction for motion fallback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C0E1-F6F1-8670-F666-70138AAD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See demo </a:t>
            </a:r>
            <a:r>
              <a:rPr lang="en-IE" dirty="0" err="1">
                <a:solidFill>
                  <a:schemeClr val="bg1"/>
                </a:solidFill>
              </a:rPr>
              <a:t>gradbased.m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54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4D88E8F-FDA4-43C3-990B-6006C764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Pyramids for large motion</a:t>
            </a:r>
          </a:p>
        </p:txBody>
      </p:sp>
      <p:pic>
        <p:nvPicPr>
          <p:cNvPr id="4" name="Picture 4" descr="losangeles001">
            <a:extLst>
              <a:ext uri="{FF2B5EF4-FFF2-40B4-BE49-F238E27FC236}">
                <a16:creationId xmlns:a16="http://schemas.microsoft.com/office/drawing/2014/main" id="{13751628-44B5-4A8F-879A-10F23B3E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34" y="4508501"/>
            <a:ext cx="3816351" cy="2146300"/>
          </a:xfrm>
          <a:prstGeom prst="rect">
            <a:avLst/>
          </a:prstGeom>
          <a:noFill/>
          <a:ln w="28575" cmpd="sng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/>
          </a:extLst>
        </p:spPr>
      </p:pic>
      <p:pic>
        <p:nvPicPr>
          <p:cNvPr id="5" name="Picture 5" descr="losangeles001">
            <a:extLst>
              <a:ext uri="{FF2B5EF4-FFF2-40B4-BE49-F238E27FC236}">
                <a16:creationId xmlns:a16="http://schemas.microsoft.com/office/drawing/2014/main" id="{1E225631-FCAD-403B-9974-5B442B70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85" y="2781301"/>
            <a:ext cx="2806700" cy="1579033"/>
          </a:xfrm>
          <a:prstGeom prst="rect">
            <a:avLst/>
          </a:prstGeom>
          <a:noFill/>
          <a:ln w="28575" cmpd="sng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/>
          </a:extLst>
        </p:spPr>
      </p:pic>
      <p:pic>
        <p:nvPicPr>
          <p:cNvPr id="6" name="Picture 6" descr="losangeles001">
            <a:extLst>
              <a:ext uri="{FF2B5EF4-FFF2-40B4-BE49-F238E27FC236}">
                <a16:creationId xmlns:a16="http://schemas.microsoft.com/office/drawing/2014/main" id="{99C8779F-AD8A-426F-BD5A-33527E24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3" y="1483784"/>
            <a:ext cx="2017184" cy="1134533"/>
          </a:xfrm>
          <a:prstGeom prst="rect">
            <a:avLst/>
          </a:prstGeom>
          <a:noFill/>
          <a:ln w="28575" cmpd="sng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/>
          </a:extLst>
        </p:spPr>
      </p:pic>
      <p:sp>
        <p:nvSpPr>
          <p:cNvPr id="40965" name="Freeform 7">
            <a:extLst>
              <a:ext uri="{FF2B5EF4-FFF2-40B4-BE49-F238E27FC236}">
                <a16:creationId xmlns:a16="http://schemas.microsoft.com/office/drawing/2014/main" id="{9EE016E9-669F-4C4C-B489-85F7074D8D09}"/>
              </a:ext>
            </a:extLst>
          </p:cNvPr>
          <p:cNvSpPr>
            <a:spLocks/>
          </p:cNvSpPr>
          <p:nvPr/>
        </p:nvSpPr>
        <p:spPr bwMode="auto">
          <a:xfrm>
            <a:off x="6383867" y="1773767"/>
            <a:ext cx="2053167" cy="1752600"/>
          </a:xfrm>
          <a:custGeom>
            <a:avLst/>
            <a:gdLst>
              <a:gd name="T0" fmla="*/ 2054225 w 1294"/>
              <a:gd name="T1" fmla="*/ 168275 h 1104"/>
              <a:gd name="T2" fmla="*/ 685800 w 1294"/>
              <a:gd name="T3" fmla="*/ 168275 h 1104"/>
              <a:gd name="T4" fmla="*/ 36513 w 1294"/>
              <a:gd name="T5" fmla="*/ 1176338 h 1104"/>
              <a:gd name="T6" fmla="*/ 901700 w 1294"/>
              <a:gd name="T7" fmla="*/ 1752600 h 11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4" h="1104">
                <a:moveTo>
                  <a:pt x="1294" y="106"/>
                </a:moveTo>
                <a:cubicBezTo>
                  <a:pt x="969" y="53"/>
                  <a:pt x="644" y="0"/>
                  <a:pt x="432" y="106"/>
                </a:cubicBezTo>
                <a:cubicBezTo>
                  <a:pt x="220" y="212"/>
                  <a:pt x="0" y="575"/>
                  <a:pt x="23" y="741"/>
                </a:cubicBezTo>
                <a:cubicBezTo>
                  <a:pt x="46" y="907"/>
                  <a:pt x="307" y="1005"/>
                  <a:pt x="568" y="1104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966" name="Freeform 8">
            <a:extLst>
              <a:ext uri="{FF2B5EF4-FFF2-40B4-BE49-F238E27FC236}">
                <a16:creationId xmlns:a16="http://schemas.microsoft.com/office/drawing/2014/main" id="{9F5D8704-AC17-4A5B-9249-F3D70CF4C683}"/>
              </a:ext>
            </a:extLst>
          </p:cNvPr>
          <p:cNvSpPr>
            <a:spLocks/>
          </p:cNvSpPr>
          <p:nvPr/>
        </p:nvSpPr>
        <p:spPr bwMode="auto">
          <a:xfrm>
            <a:off x="5736168" y="3934885"/>
            <a:ext cx="1477433" cy="1390649"/>
          </a:xfrm>
          <a:custGeom>
            <a:avLst/>
            <a:gdLst>
              <a:gd name="T0" fmla="*/ 1477962 w 1294"/>
              <a:gd name="T1" fmla="*/ 133675 h 1104"/>
              <a:gd name="T2" fmla="*/ 493415 w 1294"/>
              <a:gd name="T3" fmla="*/ 133675 h 1104"/>
              <a:gd name="T4" fmla="*/ 26270 w 1294"/>
              <a:gd name="T5" fmla="*/ 934464 h 1104"/>
              <a:gd name="T6" fmla="*/ 648750 w 1294"/>
              <a:gd name="T7" fmla="*/ 1392238 h 11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4" h="1104">
                <a:moveTo>
                  <a:pt x="1294" y="106"/>
                </a:moveTo>
                <a:cubicBezTo>
                  <a:pt x="969" y="53"/>
                  <a:pt x="644" y="0"/>
                  <a:pt x="432" y="106"/>
                </a:cubicBezTo>
                <a:cubicBezTo>
                  <a:pt x="220" y="212"/>
                  <a:pt x="0" y="575"/>
                  <a:pt x="23" y="741"/>
                </a:cubicBezTo>
                <a:cubicBezTo>
                  <a:pt x="46" y="907"/>
                  <a:pt x="307" y="1005"/>
                  <a:pt x="568" y="1104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967" name="Line 9">
            <a:extLst>
              <a:ext uri="{FF2B5EF4-FFF2-40B4-BE49-F238E27FC236}">
                <a16:creationId xmlns:a16="http://schemas.microsoft.com/office/drawing/2014/main" id="{79CB1787-5996-4CE6-AF77-5959D9A119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01884" y="5014384"/>
            <a:ext cx="141816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968" name="Line 10">
            <a:extLst>
              <a:ext uri="{FF2B5EF4-FFF2-40B4-BE49-F238E27FC236}">
                <a16:creationId xmlns:a16="http://schemas.microsoft.com/office/drawing/2014/main" id="{4B3E7FF1-6DCC-4676-B956-6352CCECCF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9418" y="3357034"/>
            <a:ext cx="71967" cy="2159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969" name="Line 11">
            <a:extLst>
              <a:ext uri="{FF2B5EF4-FFF2-40B4-BE49-F238E27FC236}">
                <a16:creationId xmlns:a16="http://schemas.microsoft.com/office/drawing/2014/main" id="{41750A2F-D25B-41D2-A808-730CD91109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6951" y="1915585"/>
            <a:ext cx="71967" cy="146049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AD3E3-4E51-46B3-B280-0E20FBE5291F}"/>
              </a:ext>
            </a:extLst>
          </p:cNvPr>
          <p:cNvSpPr txBox="1"/>
          <p:nvPr/>
        </p:nvSpPr>
        <p:spPr>
          <a:xfrm>
            <a:off x="619277" y="1576488"/>
            <a:ext cx="4620381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Motion at lowest resolution now 4 times shorter than at the original resolution</a:t>
            </a:r>
          </a:p>
          <a:p>
            <a:endParaRPr lang="en-IE" dirty="0"/>
          </a:p>
          <a:p>
            <a:r>
              <a:rPr lang="en-IE" dirty="0"/>
              <a:t>So gradient based motion estimation works better at that small resolution.</a:t>
            </a:r>
          </a:p>
          <a:p>
            <a:endParaRPr lang="en-IE" dirty="0"/>
          </a:p>
          <a:p>
            <a:r>
              <a:rPr lang="en-IE" dirty="0"/>
              <a:t>We can refine the motion estimate at subsequent levels of the pyramid.</a:t>
            </a:r>
          </a:p>
          <a:p>
            <a:endParaRPr lang="en-IE" dirty="0"/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Estimate motion at Level 2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Propagate that motion into Level 1 (i.e. scale by 2 and interpolate into the missing sites)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Refine the motion at level 1 starting from the initial estimate from Level 2 (above)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Propagate that motion from Level 1 to Level 0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And refine at Level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CFC4D-FB87-D583-EDA8-51D0059A7444}"/>
                  </a:ext>
                </a:extLst>
              </p:cNvPr>
              <p:cNvSpPr txBox="1"/>
              <p:nvPr/>
            </p:nvSpPr>
            <p:spPr>
              <a:xfrm>
                <a:off x="9777317" y="5169185"/>
                <a:ext cx="1449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1920× 1080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CFC4D-FB87-D583-EDA8-51D0059A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317" y="5169185"/>
                <a:ext cx="1449115" cy="276999"/>
              </a:xfrm>
              <a:prstGeom prst="rect">
                <a:avLst/>
              </a:prstGeom>
              <a:blipFill>
                <a:blip r:embed="rId5"/>
                <a:stretch>
                  <a:fillRect l="-1681" r="-1681" b="-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2FE653-FE21-3037-5EF2-61F42CB0B763}"/>
                  </a:ext>
                </a:extLst>
              </p:cNvPr>
              <p:cNvSpPr txBox="1"/>
              <p:nvPr/>
            </p:nvSpPr>
            <p:spPr>
              <a:xfrm>
                <a:off x="9955981" y="3453782"/>
                <a:ext cx="1090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960×540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2FE653-FE21-3037-5EF2-61F42CB0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981" y="3453782"/>
                <a:ext cx="1090042" cy="276999"/>
              </a:xfrm>
              <a:prstGeom prst="rect">
                <a:avLst/>
              </a:prstGeom>
              <a:blipFill>
                <a:blip r:embed="rId6"/>
                <a:stretch>
                  <a:fillRect l="-4469" r="-5028" b="-888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C8BDE0-1981-A371-F696-07AB7233BD6B}"/>
                  </a:ext>
                </a:extLst>
              </p:cNvPr>
              <p:cNvSpPr txBox="1"/>
              <p:nvPr/>
            </p:nvSpPr>
            <p:spPr>
              <a:xfrm>
                <a:off x="10299078" y="1994855"/>
                <a:ext cx="1090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480×270</m:t>
                      </m:r>
                    </m:oMath>
                  </m:oMathPara>
                </a14:m>
                <a:endParaRPr lang="en-I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C8BDE0-1981-A371-F696-07AB7233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78" y="1994855"/>
                <a:ext cx="1090042" cy="276999"/>
              </a:xfrm>
              <a:prstGeom prst="rect">
                <a:avLst/>
              </a:prstGeom>
              <a:blipFill>
                <a:blip r:embed="rId7"/>
                <a:stretch>
                  <a:fillRect l="-4469" r="-5028" b="-65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D6132E-008B-E285-A039-2AF3B89EA785}"/>
                  </a:ext>
                </a:extLst>
              </p:cNvPr>
              <p:cNvSpPr txBox="1"/>
              <p:nvPr/>
            </p:nvSpPr>
            <p:spPr>
              <a:xfrm>
                <a:off x="6727589" y="5229368"/>
                <a:ext cx="1162178" cy="27699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[20, −14.3]</m:t>
                      </m:r>
                    </m:oMath>
                  </m:oMathPara>
                </a14:m>
                <a:endParaRPr lang="en-I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D6132E-008B-E285-A039-2AF3B89E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89" y="5229368"/>
                <a:ext cx="1162178" cy="276999"/>
              </a:xfrm>
              <a:prstGeom prst="rect">
                <a:avLst/>
              </a:prstGeom>
              <a:blipFill>
                <a:blip r:embed="rId8"/>
                <a:stretch>
                  <a:fillRect l="-7368" t="-4444" r="-7368" b="-3777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104B7E-41B5-B3F3-6E4E-2D5707988FB3}"/>
                  </a:ext>
                </a:extLst>
              </p:cNvPr>
              <p:cNvSpPr txBox="1"/>
              <p:nvPr/>
            </p:nvSpPr>
            <p:spPr>
              <a:xfrm>
                <a:off x="7783721" y="3332618"/>
                <a:ext cx="1162178" cy="27699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[10, −7.15]</m:t>
                      </m:r>
                    </m:oMath>
                  </m:oMathPara>
                </a14:m>
                <a:endParaRPr lang="en-I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104B7E-41B5-B3F3-6E4E-2D5707988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21" y="3332618"/>
                <a:ext cx="1162178" cy="276999"/>
              </a:xfrm>
              <a:prstGeom prst="rect">
                <a:avLst/>
              </a:prstGeom>
              <a:blipFill>
                <a:blip r:embed="rId9"/>
                <a:stretch>
                  <a:fillRect l="-7330" t="-4444" r="-6806" b="-3777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D773B-63C1-FA83-A151-956A112E1CE7}"/>
                  </a:ext>
                </a:extLst>
              </p:cNvPr>
              <p:cNvSpPr txBox="1"/>
              <p:nvPr/>
            </p:nvSpPr>
            <p:spPr>
              <a:xfrm>
                <a:off x="8751967" y="1866617"/>
                <a:ext cx="1162178" cy="27699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[5, −3.575]</m:t>
                      </m:r>
                    </m:oMath>
                  </m:oMathPara>
                </a14:m>
                <a:endParaRPr lang="en-I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D773B-63C1-FA83-A151-956A112E1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967" y="1866617"/>
                <a:ext cx="1162178" cy="276999"/>
              </a:xfrm>
              <a:prstGeom prst="rect">
                <a:avLst/>
              </a:prstGeom>
              <a:blipFill>
                <a:blip r:embed="rId10"/>
                <a:stretch>
                  <a:fillRect l="-7368" t="-2174" r="-7368" b="-3695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89DDC60-722C-3B1E-823C-27088953E3B1}"/>
              </a:ext>
            </a:extLst>
          </p:cNvPr>
          <p:cNvSpPr txBox="1"/>
          <p:nvPr/>
        </p:nvSpPr>
        <p:spPr>
          <a:xfrm>
            <a:off x="10299078" y="232273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Level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A7E51-7B1B-F965-0B8D-2B90198DED55}"/>
              </a:ext>
            </a:extLst>
          </p:cNvPr>
          <p:cNvSpPr txBox="1"/>
          <p:nvPr/>
        </p:nvSpPr>
        <p:spPr>
          <a:xfrm>
            <a:off x="9914145" y="3659804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E1584-5B23-8E77-6D17-0BE1786E6023}"/>
              </a:ext>
            </a:extLst>
          </p:cNvPr>
          <p:cNvSpPr txBox="1"/>
          <p:nvPr/>
        </p:nvSpPr>
        <p:spPr>
          <a:xfrm>
            <a:off x="9750190" y="54294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Level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0D677-E0ED-4424-9E8D-ED059E09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784" y="2438400"/>
            <a:ext cx="7772400" cy="136313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None of these work on their own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7">
            <a:extLst>
              <a:ext uri="{FF2B5EF4-FFF2-40B4-BE49-F238E27FC236}">
                <a16:creationId xmlns:a16="http://schemas.microsoft.com/office/drawing/2014/main" id="{5B51FE07-BFA1-4377-B0A3-2C1E0B41F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3">
            <a:extLst>
              <a:ext uri="{FF2B5EF4-FFF2-40B4-BE49-F238E27FC236}">
                <a16:creationId xmlns:a16="http://schemas.microsoft.com/office/drawing/2014/main" id="{63CDF448-D728-4424-9D55-41A63BF3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Issues with real motion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07078-D051-49C7-B401-E5E51E5BBE57}"/>
              </a:ext>
            </a:extLst>
          </p:cNvPr>
          <p:cNvSpPr txBox="1"/>
          <p:nvPr/>
        </p:nvSpPr>
        <p:spPr>
          <a:xfrm>
            <a:off x="6727614" y="302230"/>
            <a:ext cx="52128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Halos, Occlusion/Uncovering, Shadows, Rotation, Zoom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>
            <a:extLst>
              <a:ext uri="{FF2B5EF4-FFF2-40B4-BE49-F238E27FC236}">
                <a16:creationId xmlns:a16="http://schemas.microsoft.com/office/drawing/2014/main" id="{EE14D01C-5BC4-4EEB-AED0-3BD3BB84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94885"/>
            <a:ext cx="9144000" cy="492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5">
            <a:extLst>
              <a:ext uri="{FF2B5EF4-FFF2-40B4-BE49-F238E27FC236}">
                <a16:creationId xmlns:a16="http://schemas.microsoft.com/office/drawing/2014/main" id="{1AA797F1-AF17-4AB2-BD22-F9CC545B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94885"/>
            <a:ext cx="9144000" cy="492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3">
            <a:extLst>
              <a:ext uri="{FF2B5EF4-FFF2-40B4-BE49-F238E27FC236}">
                <a16:creationId xmlns:a16="http://schemas.microsoft.com/office/drawing/2014/main" id="{23C12C8A-FD35-439D-966E-128C0986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Simple algorithm to fix halo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71A76-D841-4A6C-A9AB-C6D638C941FE}"/>
              </a:ext>
            </a:extLst>
          </p:cNvPr>
          <p:cNvSpPr txBox="1"/>
          <p:nvPr/>
        </p:nvSpPr>
        <p:spPr>
          <a:xfrm>
            <a:off x="6824376" y="161926"/>
            <a:ext cx="52128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Double check motion at the original resolution with a motion detection check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9ABD-BFE2-4E3B-AAE7-814B612E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Recall the pipeline : We need to process video sequences not stills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C32184-FCA0-4577-ADD3-F096B22DB37B}"/>
              </a:ext>
            </a:extLst>
          </p:cNvPr>
          <p:cNvSpPr>
            <a:spLocks/>
          </p:cNvSpPr>
          <p:nvPr/>
        </p:nvSpPr>
        <p:spPr bwMode="auto">
          <a:xfrm>
            <a:off x="1405844" y="1861835"/>
            <a:ext cx="8908975" cy="3924527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cs typeface="+mn-cs"/>
                <a:sym typeface="Gill Sans" pitchFamily="1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x-none" altLang="x-none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76BC5F-E5D8-47E4-8D50-EDCFE682F396}"/>
              </a:ext>
            </a:extLst>
          </p:cNvPr>
          <p:cNvSpPr/>
          <p:nvPr/>
        </p:nvSpPr>
        <p:spPr>
          <a:xfrm>
            <a:off x="5684762" y="2989943"/>
            <a:ext cx="1248228" cy="105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4A0FF2-8B8C-48F1-B7A0-BBE70302BD17}"/>
              </a:ext>
            </a:extLst>
          </p:cNvPr>
          <p:cNvSpPr/>
          <p:nvPr/>
        </p:nvSpPr>
        <p:spPr>
          <a:xfrm>
            <a:off x="4612103" y="4613955"/>
            <a:ext cx="2156392" cy="97888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8303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B6D47B84-509E-4183-AF57-FBC84676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8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Can get even more tricksy : affine motion and occlusion</a:t>
            </a:r>
          </a:p>
        </p:txBody>
      </p:sp>
      <p:pic>
        <p:nvPicPr>
          <p:cNvPr id="49154" name="Picture 4">
            <a:extLst>
              <a:ext uri="{FF2B5EF4-FFF2-40B4-BE49-F238E27FC236}">
                <a16:creationId xmlns:a16="http://schemas.microsoft.com/office/drawing/2014/main" id="{D471482A-CD25-4759-A05A-FE962512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9144000" cy="471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67915-51FB-4487-B1D5-DEF2277763A3}"/>
              </a:ext>
            </a:extLst>
          </p:cNvPr>
          <p:cNvSpPr txBox="1"/>
          <p:nvPr/>
        </p:nvSpPr>
        <p:spPr>
          <a:xfrm>
            <a:off x="3188306" y="6308209"/>
            <a:ext cx="533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Blue vectors point forward, red vectors point backward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3">
            <a:extLst>
              <a:ext uri="{FF2B5EF4-FFF2-40B4-BE49-F238E27FC236}">
                <a16:creationId xmlns:a16="http://schemas.microsoft.com/office/drawing/2014/main" id="{037DEB82-8B96-49CD-8D84-DD188ACC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1"/>
            <a:ext cx="9144000" cy="470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A91B9ACE-7F47-44B7-8260-760C976D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 Bayesian Approach</a:t>
            </a:r>
          </a:p>
        </p:txBody>
      </p:sp>
      <p:pic>
        <p:nvPicPr>
          <p:cNvPr id="51202" name="Picture 4">
            <a:extLst>
              <a:ext uri="{FF2B5EF4-FFF2-40B4-BE49-F238E27FC236}">
                <a16:creationId xmlns:a16="http://schemas.microsoft.com/office/drawing/2014/main" id="{D8397729-A5DC-4E57-8B5E-22D8BF738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0101" y="5008034"/>
            <a:ext cx="8064500" cy="325967"/>
          </a:xfrm>
        </p:spPr>
      </p:pic>
      <p:graphicFrame>
        <p:nvGraphicFramePr>
          <p:cNvPr id="51203" name="Object 7">
            <a:extLst>
              <a:ext uri="{FF2B5EF4-FFF2-40B4-BE49-F238E27FC236}">
                <a16:creationId xmlns:a16="http://schemas.microsoft.com/office/drawing/2014/main" id="{D9AA92CA-7D0D-45ED-B9AE-C95833FB8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3000" y="2438400"/>
          <a:ext cx="7272867" cy="347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67200" imgH="203200" progId="Equation.3">
                  <p:embed/>
                </p:oleObj>
              </mc:Choice>
              <mc:Fallback>
                <p:oleObj name="Equation" r:id="rId3" imgW="4267200" imgH="203200" progId="Equation.3">
                  <p:embed/>
                  <p:pic>
                    <p:nvPicPr>
                      <p:cNvPr id="51203" name="Object 7">
                        <a:extLst>
                          <a:ext uri="{FF2B5EF4-FFF2-40B4-BE49-F238E27FC236}">
                            <a16:creationId xmlns:a16="http://schemas.microsoft.com/office/drawing/2014/main" id="{D9AA92CA-7D0D-45ED-B9AE-C95833FB81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2438400"/>
                        <a:ext cx="7272867" cy="347133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9">
            <a:extLst>
              <a:ext uri="{FF2B5EF4-FFF2-40B4-BE49-F238E27FC236}">
                <a16:creationId xmlns:a16="http://schemas.microsoft.com/office/drawing/2014/main" id="{A45277DA-9ECA-42EC-8C82-3D010DFFD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992" y="2872318"/>
            <a:ext cx="23310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Connects Motion</a:t>
            </a:r>
          </a:p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With pictures</a:t>
            </a:r>
            <a:endParaRPr lang="en-US" altLang="en-US" sz="2400">
              <a:solidFill>
                <a:srgbClr val="FF6600"/>
              </a:solidFill>
            </a:endParaRPr>
          </a:p>
        </p:txBody>
      </p:sp>
      <p:sp>
        <p:nvSpPr>
          <p:cNvPr id="51205" name="Text Box 10">
            <a:extLst>
              <a:ext uri="{FF2B5EF4-FFF2-40B4-BE49-F238E27FC236}">
                <a16:creationId xmlns:a16="http://schemas.microsoft.com/office/drawing/2014/main" id="{D5345045-709F-4E1F-9310-283BA2D85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1434" y="3098800"/>
            <a:ext cx="250401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Captures what we</a:t>
            </a:r>
          </a:p>
          <a:p>
            <a:pPr algn="ctr" eaLnBrk="1" hangingPunct="1"/>
            <a:r>
              <a:rPr lang="en-GB" altLang="en-US" sz="2400">
                <a:solidFill>
                  <a:srgbClr val="FF6600"/>
                </a:solidFill>
              </a:rPr>
              <a:t>believe our motion fields should look like</a:t>
            </a:r>
            <a:endParaRPr lang="en-US" altLang="en-US" sz="2400">
              <a:solidFill>
                <a:srgbClr val="FF6600"/>
              </a:solidFill>
            </a:endParaRPr>
          </a:p>
        </p:txBody>
      </p:sp>
      <p:sp>
        <p:nvSpPr>
          <p:cNvPr id="49158" name="Freeform 11">
            <a:extLst>
              <a:ext uri="{FF2B5EF4-FFF2-40B4-BE49-F238E27FC236}">
                <a16:creationId xmlns:a16="http://schemas.microsoft.com/office/drawing/2014/main" id="{2B7702AD-5A68-4E7A-97F3-6E82DADF2725}"/>
              </a:ext>
            </a:extLst>
          </p:cNvPr>
          <p:cNvSpPr>
            <a:spLocks/>
          </p:cNvSpPr>
          <p:nvPr/>
        </p:nvSpPr>
        <p:spPr bwMode="auto">
          <a:xfrm>
            <a:off x="6589185" y="2656417"/>
            <a:ext cx="696383" cy="719667"/>
          </a:xfrm>
          <a:custGeom>
            <a:avLst/>
            <a:gdLst>
              <a:gd name="T0" fmla="*/ 0 w 438"/>
              <a:gd name="T1" fmla="*/ 719137 h 453"/>
              <a:gd name="T2" fmla="*/ 647701 w 438"/>
              <a:gd name="T3" fmla="*/ 503237 h 453"/>
              <a:gd name="T4" fmla="*/ 287338 w 438"/>
              <a:gd name="T5" fmla="*/ 0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8" h="453">
                <a:moveTo>
                  <a:pt x="0" y="453"/>
                </a:moveTo>
                <a:cubicBezTo>
                  <a:pt x="189" y="422"/>
                  <a:pt x="378" y="392"/>
                  <a:pt x="408" y="317"/>
                </a:cubicBezTo>
                <a:cubicBezTo>
                  <a:pt x="438" y="242"/>
                  <a:pt x="309" y="121"/>
                  <a:pt x="181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9159" name="Freeform 12">
            <a:extLst>
              <a:ext uri="{FF2B5EF4-FFF2-40B4-BE49-F238E27FC236}">
                <a16:creationId xmlns:a16="http://schemas.microsoft.com/office/drawing/2014/main" id="{35E015F8-4B09-4D4E-8FAB-324E603C9B91}"/>
              </a:ext>
            </a:extLst>
          </p:cNvPr>
          <p:cNvSpPr>
            <a:spLocks/>
          </p:cNvSpPr>
          <p:nvPr/>
        </p:nvSpPr>
        <p:spPr bwMode="auto">
          <a:xfrm>
            <a:off x="7645400" y="2728384"/>
            <a:ext cx="745067" cy="863600"/>
          </a:xfrm>
          <a:custGeom>
            <a:avLst/>
            <a:gdLst>
              <a:gd name="T0" fmla="*/ 384175 w 469"/>
              <a:gd name="T1" fmla="*/ 863600 h 544"/>
              <a:gd name="T2" fmla="*/ 23813 w 469"/>
              <a:gd name="T3" fmla="*/ 431800 h 544"/>
              <a:gd name="T4" fmla="*/ 239713 w 469"/>
              <a:gd name="T5" fmla="*/ 144463 h 544"/>
              <a:gd name="T6" fmla="*/ 744538 w 469"/>
              <a:gd name="T7" fmla="*/ 0 h 5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69" h="544">
                <a:moveTo>
                  <a:pt x="242" y="544"/>
                </a:moveTo>
                <a:cubicBezTo>
                  <a:pt x="136" y="445"/>
                  <a:pt x="30" y="347"/>
                  <a:pt x="15" y="272"/>
                </a:cubicBezTo>
                <a:cubicBezTo>
                  <a:pt x="0" y="197"/>
                  <a:pt x="75" y="136"/>
                  <a:pt x="151" y="91"/>
                </a:cubicBezTo>
                <a:cubicBezTo>
                  <a:pt x="227" y="46"/>
                  <a:pt x="348" y="23"/>
                  <a:pt x="469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804299EE-226F-471A-9AB9-7610A192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Likelihood</a:t>
            </a:r>
          </a:p>
        </p:txBody>
      </p:sp>
      <p:pic>
        <p:nvPicPr>
          <p:cNvPr id="52226" name="Picture 14" descr="diff">
            <a:extLst>
              <a:ext uri="{FF2B5EF4-FFF2-40B4-BE49-F238E27FC236}">
                <a16:creationId xmlns:a16="http://schemas.microsoft.com/office/drawing/2014/main" id="{07E5ECD2-938D-4CD8-95FB-C291B2E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8" y="2639485"/>
            <a:ext cx="2034116" cy="156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15" descr="odd">
            <a:extLst>
              <a:ext uri="{FF2B5EF4-FFF2-40B4-BE49-F238E27FC236}">
                <a16:creationId xmlns:a16="http://schemas.microsoft.com/office/drawing/2014/main" id="{31F18873-8F3E-4C5F-85BE-A81CAD33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7" y="2133600"/>
            <a:ext cx="1849967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16" descr="even">
            <a:extLst>
              <a:ext uri="{FF2B5EF4-FFF2-40B4-BE49-F238E27FC236}">
                <a16:creationId xmlns:a16="http://schemas.microsoft.com/office/drawing/2014/main" id="{71F21527-E478-4980-A60F-42ADCAB6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7" y="3814234"/>
            <a:ext cx="1849967" cy="136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Oval 22">
            <a:extLst>
              <a:ext uri="{FF2B5EF4-FFF2-40B4-BE49-F238E27FC236}">
                <a16:creationId xmlns:a16="http://schemas.microsoft.com/office/drawing/2014/main" id="{9A8D46A6-AD27-48E5-BF49-59F2DF62D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267" y="3177118"/>
            <a:ext cx="503767" cy="50376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 sz="5400"/>
          </a:p>
        </p:txBody>
      </p:sp>
      <p:cxnSp>
        <p:nvCxnSpPr>
          <p:cNvPr id="8" name="AutoShape 24">
            <a:extLst>
              <a:ext uri="{FF2B5EF4-FFF2-40B4-BE49-F238E27FC236}">
                <a16:creationId xmlns:a16="http://schemas.microsoft.com/office/drawing/2014/main" id="{A2DFB6A5-4D06-4615-9261-D9A6019249FA}"/>
              </a:ext>
            </a:extLst>
          </p:cNvPr>
          <p:cNvCxnSpPr>
            <a:cxnSpLocks noChangeShapeType="1"/>
            <a:stCxn id="52227" idx="3"/>
            <a:endCxn id="50181" idx="0"/>
          </p:cNvCxnSpPr>
          <p:nvPr/>
        </p:nvCxnSpPr>
        <p:spPr bwMode="auto">
          <a:xfrm>
            <a:off x="5211234" y="2789767"/>
            <a:ext cx="560917" cy="387351"/>
          </a:xfrm>
          <a:prstGeom prst="bentConnector2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</p:cxnSp>
      <p:cxnSp>
        <p:nvCxnSpPr>
          <p:cNvPr id="9" name="AutoShape 25">
            <a:extLst>
              <a:ext uri="{FF2B5EF4-FFF2-40B4-BE49-F238E27FC236}">
                <a16:creationId xmlns:a16="http://schemas.microsoft.com/office/drawing/2014/main" id="{832543C3-3F79-4072-A234-D2300AADD8AA}"/>
              </a:ext>
            </a:extLst>
          </p:cNvPr>
          <p:cNvCxnSpPr>
            <a:cxnSpLocks noChangeShapeType="1"/>
            <a:stCxn id="52228" idx="3"/>
            <a:endCxn id="50181" idx="4"/>
          </p:cNvCxnSpPr>
          <p:nvPr/>
        </p:nvCxnSpPr>
        <p:spPr bwMode="auto">
          <a:xfrm flipV="1">
            <a:off x="5211234" y="3680884"/>
            <a:ext cx="560917" cy="819149"/>
          </a:xfrm>
          <a:prstGeom prst="bentConnector2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</p:cxnSp>
      <p:cxnSp>
        <p:nvCxnSpPr>
          <p:cNvPr id="10" name="AutoShape 26">
            <a:extLst>
              <a:ext uri="{FF2B5EF4-FFF2-40B4-BE49-F238E27FC236}">
                <a16:creationId xmlns:a16="http://schemas.microsoft.com/office/drawing/2014/main" id="{724E2C84-5864-410B-B97C-9E2BACD1AD93}"/>
              </a:ext>
            </a:extLst>
          </p:cNvPr>
          <p:cNvCxnSpPr>
            <a:cxnSpLocks noChangeShapeType="1"/>
            <a:stCxn id="50181" idx="6"/>
            <a:endCxn id="52226" idx="1"/>
          </p:cNvCxnSpPr>
          <p:nvPr/>
        </p:nvCxnSpPr>
        <p:spPr bwMode="auto">
          <a:xfrm flipV="1">
            <a:off x="6024033" y="3424768"/>
            <a:ext cx="340784" cy="4233"/>
          </a:xfrm>
          <a:prstGeom prst="straightConnector1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</p:cxnSp>
      <p:sp>
        <p:nvSpPr>
          <p:cNvPr id="50185" name="TextBox 13">
            <a:extLst>
              <a:ext uri="{FF2B5EF4-FFF2-40B4-BE49-F238E27FC236}">
                <a16:creationId xmlns:a16="http://schemas.microsoft.com/office/drawing/2014/main" id="{2DF0EF41-92AC-4186-97E1-B25A6665E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613" y="2976034"/>
            <a:ext cx="3497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charset="0"/>
              <a:buChar char="•"/>
              <a:defRPr sz="24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x-none" sz="4200">
                <a:solidFill>
                  <a:schemeClr val="tx1"/>
                </a:solidFill>
                <a:latin typeface="Gill Sans" charset="0"/>
                <a:sym typeface="Gill Sans" charset="0"/>
              </a:rPr>
              <a:t>-</a:t>
            </a:r>
          </a:p>
        </p:txBody>
      </p:sp>
      <p:graphicFrame>
        <p:nvGraphicFramePr>
          <p:cNvPr id="52234" name="Object 18">
            <a:extLst>
              <a:ext uri="{FF2B5EF4-FFF2-40B4-BE49-F238E27FC236}">
                <a16:creationId xmlns:a16="http://schemas.microsoft.com/office/drawing/2014/main" id="{8F13A01B-4A86-48DE-B0A7-36916345A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5526618"/>
          <a:ext cx="4878917" cy="72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2100" imgH="419100" progId="Equation.3">
                  <p:embed/>
                </p:oleObj>
              </mc:Choice>
              <mc:Fallback>
                <p:oleObj name="Equation" r:id="rId5" imgW="2832100" imgH="419100" progId="Equation.3">
                  <p:embed/>
                  <p:pic>
                    <p:nvPicPr>
                      <p:cNvPr id="52234" name="Object 18">
                        <a:extLst>
                          <a:ext uri="{FF2B5EF4-FFF2-40B4-BE49-F238E27FC236}">
                            <a16:creationId xmlns:a16="http://schemas.microsoft.com/office/drawing/2014/main" id="{8F13A01B-4A86-48DE-B0A7-36916345A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526618"/>
                        <a:ext cx="4878917" cy="721783"/>
                      </a:xfrm>
                      <a:prstGeom prst="rect">
                        <a:avLst/>
                      </a:pr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A288199E-F14C-483E-963C-045A0577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Priors</a:t>
            </a:r>
          </a:p>
        </p:txBody>
      </p:sp>
      <p:pic>
        <p:nvPicPr>
          <p:cNvPr id="53250" name="Picture 5">
            <a:extLst>
              <a:ext uri="{FF2B5EF4-FFF2-40B4-BE49-F238E27FC236}">
                <a16:creationId xmlns:a16="http://schemas.microsoft.com/office/drawing/2014/main" id="{2502A8F6-3F89-43A5-9FDA-C681CB3DC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1000"/>
            <a:ext cx="4969933" cy="136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4">
            <a:extLst>
              <a:ext uri="{FF2B5EF4-FFF2-40B4-BE49-F238E27FC236}">
                <a16:creationId xmlns:a16="http://schemas.microsoft.com/office/drawing/2014/main" id="{B330E4A7-BE31-49D5-B9D1-4DA7A8E36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5091" y="1686984"/>
            <a:ext cx="2052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8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Classic Gibbs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FD12C7C1-E16C-42C7-BE54-2EB7F3C9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85" y="2080685"/>
            <a:ext cx="6047316" cy="454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457C74E9-EF50-413D-82A4-76BA7D09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Solution : MAP Estimate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C3C1C493-0C47-4764-AEBA-EF1CE3933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362201"/>
            <a:ext cx="8229600" cy="6441017"/>
          </a:xfrm>
        </p:spPr>
        <p:txBody>
          <a:bodyPr/>
          <a:lstStyle/>
          <a:p>
            <a:pPr eaLnBrk="1" hangingPunct="1"/>
            <a:r>
              <a:rPr lang="en-US" altLang="en-US" sz="2000" dirty="0" err="1">
                <a:solidFill>
                  <a:schemeClr val="bg1"/>
                </a:solidFill>
              </a:rPr>
              <a:t>Optimisation</a:t>
            </a:r>
            <a:r>
              <a:rPr lang="en-US" altLang="en-US" sz="2000" dirty="0">
                <a:solidFill>
                  <a:schemeClr val="bg1"/>
                </a:solidFill>
              </a:rPr>
              <a:t> choices yield different schemes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Linear </a:t>
            </a:r>
            <a:r>
              <a:rPr lang="en-US" altLang="en-US" sz="2000" dirty="0" err="1">
                <a:solidFill>
                  <a:schemeClr val="bg1"/>
                </a:solidFill>
              </a:rPr>
              <a:t>Optimisation</a:t>
            </a:r>
            <a:r>
              <a:rPr lang="en-US" altLang="en-US" sz="2000" dirty="0">
                <a:solidFill>
                  <a:schemeClr val="bg1"/>
                </a:solidFill>
              </a:rPr>
              <a:t> e.g. Conjugate Gradients, Steepest Descent, Simplex over the whole surface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Monte Carlo : Gibbs Sampler, Simulated Annealing </a:t>
            </a:r>
            <a:r>
              <a:rPr lang="en-US" altLang="en-US" sz="2000" dirty="0" err="1">
                <a:solidFill>
                  <a:schemeClr val="bg1"/>
                </a:solidFill>
              </a:rPr>
              <a:t>etc</a:t>
            </a:r>
            <a:r>
              <a:rPr lang="en-US" altLang="en-US" sz="2000" dirty="0">
                <a:solidFill>
                  <a:schemeClr val="bg1"/>
                </a:solidFill>
              </a:rPr>
              <a:t> Konrad and Dubois ’92 (</a:t>
            </a:r>
            <a:r>
              <a:rPr lang="en-US" altLang="en-US" sz="2000" i="1" dirty="0">
                <a:solidFill>
                  <a:schemeClr val="bg1"/>
                </a:solidFill>
              </a:rPr>
              <a:t>Bayesian Estimation of Motion Vector Fields</a:t>
            </a:r>
            <a:r>
              <a:rPr lang="en-US" altLang="en-US" sz="2000" dirty="0">
                <a:solidFill>
                  <a:schemeClr val="bg1"/>
                </a:solidFill>
              </a:rPr>
              <a:t>, Konrad and Dubois, IEEE Pattern Analysis and Machine Intelligence, pp 910-927, Sept 1992)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Discrete States : Iterated Conditional Modes (Kokaram et al </a:t>
            </a:r>
            <a:r>
              <a:rPr lang="fr-FR" altLang="en-US" sz="2000" dirty="0">
                <a:solidFill>
                  <a:schemeClr val="bg1"/>
                </a:solidFill>
              </a:rPr>
              <a:t>’</a:t>
            </a:r>
            <a:r>
              <a:rPr lang="en-US" altLang="ja-JP" sz="2000" dirty="0">
                <a:solidFill>
                  <a:schemeClr val="bg1"/>
                </a:solidFill>
              </a:rPr>
              <a:t>95 – </a:t>
            </a:r>
            <a:r>
              <a:rPr lang="en-US" altLang="en-US" sz="2000" dirty="0">
                <a:solidFill>
                  <a:schemeClr val="bg1"/>
                </a:solidFill>
              </a:rPr>
              <a:t>‘</a:t>
            </a:r>
            <a:r>
              <a:rPr lang="en-US" altLang="ja-JP" sz="2000" dirty="0">
                <a:solidFill>
                  <a:schemeClr val="bg1"/>
                </a:solidFill>
              </a:rPr>
              <a:t>00), Bayesian Belief Propagation (</a:t>
            </a:r>
            <a:r>
              <a:rPr lang="en-US" altLang="ja-JP" sz="2000" dirty="0" err="1">
                <a:solidFill>
                  <a:schemeClr val="bg1"/>
                </a:solidFill>
              </a:rPr>
              <a:t>Felzenszwalb</a:t>
            </a:r>
            <a:r>
              <a:rPr lang="en-US" altLang="ja-JP" sz="2000" dirty="0">
                <a:solidFill>
                  <a:schemeClr val="bg1"/>
                </a:solidFill>
              </a:rPr>
              <a:t> et al </a:t>
            </a:r>
            <a:r>
              <a:rPr lang="fr-FR" altLang="en-US" sz="2000" dirty="0">
                <a:solidFill>
                  <a:schemeClr val="bg1"/>
                </a:solidFill>
              </a:rPr>
              <a:t>’</a:t>
            </a:r>
            <a:r>
              <a:rPr lang="en-US" altLang="ja-JP" sz="2000" dirty="0">
                <a:solidFill>
                  <a:schemeClr val="bg1"/>
                </a:solidFill>
              </a:rPr>
              <a:t>06), Graph Cuts (</a:t>
            </a:r>
            <a:r>
              <a:rPr lang="en-US" altLang="ja-JP" sz="2000" dirty="0" err="1">
                <a:solidFill>
                  <a:schemeClr val="bg1"/>
                </a:solidFill>
              </a:rPr>
              <a:t>Boykov</a:t>
            </a:r>
            <a:r>
              <a:rPr lang="en-US" altLang="ja-JP" sz="2000" dirty="0">
                <a:solidFill>
                  <a:schemeClr val="bg1"/>
                </a:solidFill>
              </a:rPr>
              <a:t> et al 01</a:t>
            </a:r>
            <a:r>
              <a:rPr lang="en-US" altLang="en-US" sz="2000" dirty="0">
                <a:solidFill>
                  <a:schemeClr val="bg1"/>
                </a:solidFill>
              </a:rPr>
              <a:t>’</a:t>
            </a:r>
            <a:r>
              <a:rPr lang="en-US" altLang="ja-JP" sz="2000" dirty="0">
                <a:solidFill>
                  <a:schemeClr val="bg1"/>
                </a:solidFill>
              </a:rPr>
              <a:t>)</a:t>
            </a:r>
          </a:p>
          <a:p>
            <a:pPr eaLnBrk="1" hangingPunct="1"/>
            <a:r>
              <a:rPr lang="en-US" altLang="en-US" sz="2000" dirty="0" err="1">
                <a:solidFill>
                  <a:schemeClr val="bg1"/>
                </a:solidFill>
              </a:rPr>
              <a:t>Brox</a:t>
            </a:r>
            <a:r>
              <a:rPr lang="en-US" altLang="en-US" sz="2000" dirty="0">
                <a:solidFill>
                  <a:schemeClr val="bg1"/>
                </a:solidFill>
              </a:rPr>
              <a:t> et al : Hybrid (?), Mean Field Approximation followed by Euler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54275" name="Picture 6">
            <a:extLst>
              <a:ext uri="{FF2B5EF4-FFF2-40B4-BE49-F238E27FC236}">
                <a16:creationId xmlns:a16="http://schemas.microsoft.com/office/drawing/2014/main" id="{FE9151B7-7331-4DAA-87B1-E86A56A8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84" y="1371600"/>
            <a:ext cx="5977467" cy="96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8399413F-0211-4EFF-8EA8-0B966B0F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17" y="110067"/>
            <a:ext cx="6703483" cy="15663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Pragmatic : </a:t>
            </a:r>
            <a:r>
              <a:rPr lang="en-US" altLang="en-US" dirty="0" err="1">
                <a:solidFill>
                  <a:schemeClr val="bg1"/>
                </a:solidFill>
              </a:rPr>
              <a:t>Initialise</a:t>
            </a:r>
            <a:r>
              <a:rPr lang="en-US" altLang="en-US" dirty="0">
                <a:solidFill>
                  <a:schemeClr val="bg1"/>
                </a:solidFill>
              </a:rPr>
              <a:t> with fast M.E then refine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sz="2800" dirty="0">
                <a:solidFill>
                  <a:schemeClr val="bg1"/>
                </a:solidFill>
              </a:rPr>
              <a:t>Candidate selection or “fusion”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77E7DAF8-C74D-4A55-973E-2403E2EAC3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7684" y="2125133"/>
            <a:ext cx="7711016" cy="3208867"/>
          </a:xfrm>
        </p:spPr>
      </p:pic>
      <p:pic>
        <p:nvPicPr>
          <p:cNvPr id="55299" name="Picture 6">
            <a:extLst>
              <a:ext uri="{FF2B5EF4-FFF2-40B4-BE49-F238E27FC236}">
                <a16:creationId xmlns:a16="http://schemas.microsoft.com/office/drawing/2014/main" id="{D39AF1E2-1709-4F36-AF92-7E011C2A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84" y="5293784"/>
            <a:ext cx="7704667" cy="80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54D073F5-C8A6-427B-A7EA-0BD4DA54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Better?</a:t>
            </a:r>
          </a:p>
        </p:txBody>
      </p:sp>
      <p:pic>
        <p:nvPicPr>
          <p:cNvPr id="56322" name="Picture 8">
            <a:extLst>
              <a:ext uri="{FF2B5EF4-FFF2-40B4-BE49-F238E27FC236}">
                <a16:creationId xmlns:a16="http://schemas.microsoft.com/office/drawing/2014/main" id="{3B5A2C77-78C2-430C-B3E5-FEE8B13D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12">
            <a:extLst>
              <a:ext uri="{FF2B5EF4-FFF2-40B4-BE49-F238E27FC236}">
                <a16:creationId xmlns:a16="http://schemas.microsoft.com/office/drawing/2014/main" id="{88FA6609-04C5-407A-8B6A-C26D8EC9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1767418"/>
            <a:ext cx="4248149" cy="318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1613A1E6-E95E-41C9-887E-3F6B6E47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Handling Discontinuities : Implicit</a:t>
            </a:r>
          </a:p>
        </p:txBody>
      </p:sp>
      <p:pic>
        <p:nvPicPr>
          <p:cNvPr id="58370" name="Picture 3">
            <a:extLst>
              <a:ext uri="{FF2B5EF4-FFF2-40B4-BE49-F238E27FC236}">
                <a16:creationId xmlns:a16="http://schemas.microsoft.com/office/drawing/2014/main" id="{E8E6D47D-143D-4694-A8F6-E577A2691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4478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4">
            <a:extLst>
              <a:ext uri="{FF2B5EF4-FFF2-40B4-BE49-F238E27FC236}">
                <a16:creationId xmlns:a16="http://schemas.microsoft.com/office/drawing/2014/main" id="{8E0C58DB-5210-4400-B024-4F311EE6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372" name="Object 8">
            <a:extLst>
              <a:ext uri="{FF2B5EF4-FFF2-40B4-BE49-F238E27FC236}">
                <a16:creationId xmlns:a16="http://schemas.microsoft.com/office/drawing/2014/main" id="{B17963F1-839A-4348-9BB8-DA4ABF674E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4953001"/>
          <a:ext cx="3276600" cy="819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457200" progId="Equation.3">
                  <p:embed/>
                </p:oleObj>
              </mc:Choice>
              <mc:Fallback>
                <p:oleObj name="Equation" r:id="rId4" imgW="1828800" imgH="457200" progId="Equation.3">
                  <p:embed/>
                  <p:pic>
                    <p:nvPicPr>
                      <p:cNvPr id="58372" name="Object 8">
                        <a:extLst>
                          <a:ext uri="{FF2B5EF4-FFF2-40B4-BE49-F238E27FC236}">
                            <a16:creationId xmlns:a16="http://schemas.microsoft.com/office/drawing/2014/main" id="{B17963F1-839A-4348-9BB8-DA4ABF674E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953001"/>
                        <a:ext cx="3276600" cy="819151"/>
                      </a:xfrm>
                      <a:prstGeom prst="rect">
                        <a:avLst/>
                      </a:pr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9">
            <a:extLst>
              <a:ext uri="{FF2B5EF4-FFF2-40B4-BE49-F238E27FC236}">
                <a16:creationId xmlns:a16="http://schemas.microsoft.com/office/drawing/2014/main" id="{F3ECAF64-A408-4B1A-9826-3A5EAAD8E2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7584" y="4953000"/>
          <a:ext cx="3951816" cy="772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36800" imgH="457200" progId="Equation.3">
                  <p:embed/>
                </p:oleObj>
              </mc:Choice>
              <mc:Fallback>
                <p:oleObj name="Equation" r:id="rId6" imgW="2336800" imgH="457200" progId="Equation.3">
                  <p:embed/>
                  <p:pic>
                    <p:nvPicPr>
                      <p:cNvPr id="58373" name="Object 9">
                        <a:extLst>
                          <a:ext uri="{FF2B5EF4-FFF2-40B4-BE49-F238E27FC236}">
                            <a16:creationId xmlns:a16="http://schemas.microsoft.com/office/drawing/2014/main" id="{F3ECAF64-A408-4B1A-9826-3A5EAAD8E2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7584" y="4953000"/>
                        <a:ext cx="3951816" cy="772584"/>
                      </a:xfrm>
                      <a:prstGeom prst="rect">
                        <a:avLst/>
                      </a:pr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AC12D3-A055-4543-A9DD-89238F04E33C}"/>
              </a:ext>
            </a:extLst>
          </p:cNvPr>
          <p:cNvSpPr txBox="1"/>
          <p:nvPr/>
        </p:nvSpPr>
        <p:spPr>
          <a:xfrm>
            <a:off x="3139924" y="6031210"/>
            <a:ext cx="6096000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A framework for the robust estimation of optical flow, M. J. Black and P.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Anandan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1200" b="0" i="1" dirty="0">
                <a:effectLst/>
                <a:latin typeface="Arial" panose="020B0604020202020204" pitchFamily="34" charset="0"/>
              </a:rPr>
              <a:t>1993 (4th) International Conference on Computer Vision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Berlin, Germany, 1993, pp. 231-236</a:t>
            </a:r>
            <a:endParaRPr lang="en-IE" sz="1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FB7EF6C5-A1C6-4823-90CB-20D7804F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Handling Discontinuities</a:t>
            </a:r>
          </a:p>
        </p:txBody>
      </p:sp>
      <p:pic>
        <p:nvPicPr>
          <p:cNvPr id="57346" name="Picture 4">
            <a:extLst>
              <a:ext uri="{FF2B5EF4-FFF2-40B4-BE49-F238E27FC236}">
                <a16:creationId xmlns:a16="http://schemas.microsoft.com/office/drawing/2014/main" id="{91375ACB-FEC6-46CF-AACE-1A753CB35E4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1785" y="2971800"/>
            <a:ext cx="3549649" cy="1981200"/>
          </a:xfrm>
        </p:spPr>
      </p:pic>
      <p:pic>
        <p:nvPicPr>
          <p:cNvPr id="57347" name="Picture 10">
            <a:extLst>
              <a:ext uri="{FF2B5EF4-FFF2-40B4-BE49-F238E27FC236}">
                <a16:creationId xmlns:a16="http://schemas.microsoft.com/office/drawing/2014/main" id="{74FF760E-9173-4F6A-8796-AABA3772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499784"/>
            <a:ext cx="3384551" cy="291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Box 5">
            <a:extLst>
              <a:ext uri="{FF2B5EF4-FFF2-40B4-BE49-F238E27FC236}">
                <a16:creationId xmlns:a16="http://schemas.microsoft.com/office/drawing/2014/main" id="{3C921CA9-9050-43C2-BAE5-1AC2F791B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212" y="5181601"/>
            <a:ext cx="3806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Alter the prior at the “edges”</a:t>
            </a:r>
          </a:p>
        </p:txBody>
      </p:sp>
      <p:sp>
        <p:nvSpPr>
          <p:cNvPr id="57349" name="TextBox 6">
            <a:extLst>
              <a:ext uri="{FF2B5EF4-FFF2-40B4-BE49-F238E27FC236}">
                <a16:creationId xmlns:a16="http://schemas.microsoft.com/office/drawing/2014/main" id="{0A8CC7C8-B69A-48DE-9FBA-5C04EDCE2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454" y="5562601"/>
            <a:ext cx="2137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Split the blocks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EC15CC-C3C9-40F6-907D-B631BD8D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Frame Rate Conversion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Inbetweening, Retiming</a:t>
            </a:r>
          </a:p>
        </p:txBody>
      </p:sp>
      <p:pic>
        <p:nvPicPr>
          <p:cNvPr id="29698" name="Picture 5">
            <a:extLst>
              <a:ext uri="{FF2B5EF4-FFF2-40B4-BE49-F238E27FC236}">
                <a16:creationId xmlns:a16="http://schemas.microsoft.com/office/drawing/2014/main" id="{BCB9D2B3-D668-4502-A2E9-C4200188A5D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2" y="2220384"/>
            <a:ext cx="2914649" cy="1987549"/>
          </a:xfrm>
        </p:spPr>
      </p:pic>
      <p:pic>
        <p:nvPicPr>
          <p:cNvPr id="29699" name="Picture 6">
            <a:extLst>
              <a:ext uri="{FF2B5EF4-FFF2-40B4-BE49-F238E27FC236}">
                <a16:creationId xmlns:a16="http://schemas.microsoft.com/office/drawing/2014/main" id="{9F1356B8-BC41-4815-A7C8-6560CD8A90A8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6834" y="2286000"/>
            <a:ext cx="2916767" cy="1989667"/>
          </a:xfrm>
        </p:spPr>
      </p:pic>
      <p:pic>
        <p:nvPicPr>
          <p:cNvPr id="29700" name="Picture 7">
            <a:extLst>
              <a:ext uri="{FF2B5EF4-FFF2-40B4-BE49-F238E27FC236}">
                <a16:creationId xmlns:a16="http://schemas.microsoft.com/office/drawing/2014/main" id="{4037E2C1-1814-4359-B4A8-4C9A58B5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539067"/>
            <a:ext cx="2899833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8">
            <a:extLst>
              <a:ext uri="{FF2B5EF4-FFF2-40B4-BE49-F238E27FC236}">
                <a16:creationId xmlns:a16="http://schemas.microsoft.com/office/drawing/2014/main" id="{04DD9FD1-39EC-434C-A0B1-F65FC81F5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515" y="4205817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6600"/>
                </a:solidFill>
                <a:latin typeface="Arial" charset="0"/>
              </a:rPr>
              <a:t>Current</a:t>
            </a:r>
            <a:endParaRPr lang="en-US" altLang="x-none" sz="180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11880F0A-EC50-422A-B294-486BA42A8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1691" y="4205817"/>
            <a:ext cx="659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6600"/>
                </a:solidFill>
                <a:latin typeface="Arial" charset="0"/>
              </a:rPr>
              <a:t>Next</a:t>
            </a:r>
            <a:endParaRPr lang="en-US" altLang="x-none" sz="180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28679" name="Text Box 10">
            <a:extLst>
              <a:ext uri="{FF2B5EF4-FFF2-40B4-BE49-F238E27FC236}">
                <a16:creationId xmlns:a16="http://schemas.microsoft.com/office/drawing/2014/main" id="{0846CAED-BD2C-4A5D-828E-AAF0DE072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9503" y="5729817"/>
            <a:ext cx="19094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6600"/>
                </a:solidFill>
                <a:latin typeface="Arial" charset="0"/>
              </a:rPr>
              <a:t>(Current+Next)/2</a:t>
            </a:r>
            <a:endParaRPr lang="en-US" altLang="x-none" sz="180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28680" name="Oval 11">
            <a:extLst>
              <a:ext uri="{FF2B5EF4-FFF2-40B4-BE49-F238E27FC236}">
                <a16:creationId xmlns:a16="http://schemas.microsoft.com/office/drawing/2014/main" id="{03F2AFBF-5BA9-4051-BFB3-FA7F1D5CC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018" y="3970867"/>
            <a:ext cx="503767" cy="503767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29705" name="Text Box 12">
            <a:extLst>
              <a:ext uri="{FF2B5EF4-FFF2-40B4-BE49-F238E27FC236}">
                <a16:creationId xmlns:a16="http://schemas.microsoft.com/office/drawing/2014/main" id="{36E35B2B-0036-479F-B112-26220753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596" y="4618567"/>
            <a:ext cx="2191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Blurring due to motion</a:t>
            </a:r>
            <a:endParaRPr lang="en-US" altLang="en-US" sz="160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28682" name="Line 13">
            <a:extLst>
              <a:ext uri="{FF2B5EF4-FFF2-40B4-BE49-F238E27FC236}">
                <a16:creationId xmlns:a16="http://schemas.microsoft.com/office/drawing/2014/main" id="{9B0A00A8-B6E5-47F0-8811-483B2893F3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52733" y="4330700"/>
            <a:ext cx="577851" cy="431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7A312-4454-414E-AFD8-74627D1236E4}"/>
              </a:ext>
            </a:extLst>
          </p:cNvPr>
          <p:cNvSpPr txBox="1"/>
          <p:nvPr/>
        </p:nvSpPr>
        <p:spPr>
          <a:xfrm>
            <a:off x="405586" y="6261100"/>
            <a:ext cx="718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If we don’t take motion into account : video processing doesn’t work well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DA66750C-AEC0-46FC-A3FC-0A767EAB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Handling discontinuities: Explicit</a:t>
            </a:r>
          </a:p>
        </p:txBody>
      </p:sp>
      <p:sp>
        <p:nvSpPr>
          <p:cNvPr id="57346" name="Rectangle 4">
            <a:extLst>
              <a:ext uri="{FF2B5EF4-FFF2-40B4-BE49-F238E27FC236}">
                <a16:creationId xmlns:a16="http://schemas.microsoft.com/office/drawing/2014/main" id="{2D2EC7E3-C00C-4008-96EE-0CCFD3AB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667" y="2167467"/>
            <a:ext cx="139700" cy="3340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47" name="Rectangle 5">
            <a:extLst>
              <a:ext uri="{FF2B5EF4-FFF2-40B4-BE49-F238E27FC236}">
                <a16:creationId xmlns:a16="http://schemas.microsoft.com/office/drawing/2014/main" id="{882AC014-0994-4903-B975-9523D775F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867" y="2167467"/>
            <a:ext cx="139700" cy="3340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F29A8B5E-0342-441D-B68F-93DE8DC22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467" y="2173818"/>
            <a:ext cx="139700" cy="3340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E7D96A95-DDF6-4AE8-B402-FF7D47B6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934" y="5486400"/>
            <a:ext cx="365485" cy="52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9" rIns="92075" bIns="4603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FFE599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59398" name="Rectangle 8">
            <a:extLst>
              <a:ext uri="{FF2B5EF4-FFF2-40B4-BE49-F238E27FC236}">
                <a16:creationId xmlns:a16="http://schemas.microsoft.com/office/drawing/2014/main" id="{E01373BC-AA4D-472E-893F-EBC57B457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302" y="5486400"/>
            <a:ext cx="746999" cy="52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9" rIns="92075" bIns="4603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accent1"/>
                </a:solidFill>
                <a:latin typeface="Times New Roman" panose="02020603050405020304" pitchFamily="18" charset="0"/>
              </a:rPr>
              <a:t>n+1</a:t>
            </a:r>
          </a:p>
        </p:txBody>
      </p:sp>
      <p:sp>
        <p:nvSpPr>
          <p:cNvPr id="59399" name="Rectangle 9">
            <a:extLst>
              <a:ext uri="{FF2B5EF4-FFF2-40B4-BE49-F238E27FC236}">
                <a16:creationId xmlns:a16="http://schemas.microsoft.com/office/drawing/2014/main" id="{7F93E63A-65CA-4E8C-8C29-0110FB5CA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452" y="5486400"/>
            <a:ext cx="665247" cy="52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9" rIns="92075" bIns="4603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FFE599"/>
                </a:solidFill>
                <a:latin typeface="Times New Roman" panose="02020603050405020304" pitchFamily="18" charset="0"/>
              </a:rPr>
              <a:t>n-1</a:t>
            </a:r>
          </a:p>
        </p:txBody>
      </p:sp>
      <p:sp>
        <p:nvSpPr>
          <p:cNvPr id="57352" name="Rectangle 10">
            <a:extLst>
              <a:ext uri="{FF2B5EF4-FFF2-40B4-BE49-F238E27FC236}">
                <a16:creationId xmlns:a16="http://schemas.microsoft.com/office/drawing/2014/main" id="{C24440C5-CC14-4AC3-8F2F-3DF47E021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267" y="3539067"/>
            <a:ext cx="444500" cy="8255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53" name="Rectangle 11">
            <a:extLst>
              <a:ext uri="{FF2B5EF4-FFF2-40B4-BE49-F238E27FC236}">
                <a16:creationId xmlns:a16="http://schemas.microsoft.com/office/drawing/2014/main" id="{D5E8FDE8-DD37-4821-AF5D-A5B9FCFE4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467" y="3119967"/>
            <a:ext cx="444500" cy="8255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54" name="Rectangle 12">
            <a:extLst>
              <a:ext uri="{FF2B5EF4-FFF2-40B4-BE49-F238E27FC236}">
                <a16:creationId xmlns:a16="http://schemas.microsoft.com/office/drawing/2014/main" id="{F9952023-C42B-482D-983E-0AFEF4D83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67" y="3920067"/>
            <a:ext cx="444500" cy="8255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55" name="Line 13">
            <a:extLst>
              <a:ext uri="{FF2B5EF4-FFF2-40B4-BE49-F238E27FC236}">
                <a16:creationId xmlns:a16="http://schemas.microsoft.com/office/drawing/2014/main" id="{33BEB6CD-B602-42EA-A7B0-A5378AF7A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6717" y="2618317"/>
            <a:ext cx="1219200" cy="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56" name="Line 14">
            <a:extLst>
              <a:ext uri="{FF2B5EF4-FFF2-40B4-BE49-F238E27FC236}">
                <a16:creationId xmlns:a16="http://schemas.microsoft.com/office/drawing/2014/main" id="{A604A6C3-22DE-45DB-9EB7-7EC3D92DD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6717" y="3227917"/>
            <a:ext cx="1219200" cy="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57" name="Line 15">
            <a:extLst>
              <a:ext uri="{FF2B5EF4-FFF2-40B4-BE49-F238E27FC236}">
                <a16:creationId xmlns:a16="http://schemas.microsoft.com/office/drawing/2014/main" id="{2F14FAE3-545F-44DD-8DF8-05B96F261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6717" y="5285317"/>
            <a:ext cx="1219200" cy="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58" name="Line 16">
            <a:extLst>
              <a:ext uri="{FF2B5EF4-FFF2-40B4-BE49-F238E27FC236}">
                <a16:creationId xmlns:a16="http://schemas.microsoft.com/office/drawing/2014/main" id="{EC597C8E-E76E-4405-AA84-9BC371D30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5317" y="3913717"/>
            <a:ext cx="838200" cy="3048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59" name="Line 17">
            <a:extLst>
              <a:ext uri="{FF2B5EF4-FFF2-40B4-BE49-F238E27FC236}">
                <a16:creationId xmlns:a16="http://schemas.microsoft.com/office/drawing/2014/main" id="{688D5D77-3141-40C6-A817-CD203AFB4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7517" y="3532717"/>
            <a:ext cx="838200" cy="30480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60" name="Line 18">
            <a:extLst>
              <a:ext uri="{FF2B5EF4-FFF2-40B4-BE49-F238E27FC236}">
                <a16:creationId xmlns:a16="http://schemas.microsoft.com/office/drawing/2014/main" id="{FFD1D1D0-C13F-4593-AF15-817C4480F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917" y="2618317"/>
            <a:ext cx="1219200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7361" name="Line 19">
            <a:extLst>
              <a:ext uri="{FF2B5EF4-FFF2-40B4-BE49-F238E27FC236}">
                <a16:creationId xmlns:a16="http://schemas.microsoft.com/office/drawing/2014/main" id="{99A7FB16-8BA5-4A3D-B7A5-A30C9A11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917" y="5285317"/>
            <a:ext cx="1219200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779DD297-8B45-40BF-A039-9815390EF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467" y="2173818"/>
            <a:ext cx="215900" cy="3312583"/>
          </a:xfrm>
          <a:prstGeom prst="rect">
            <a:avLst/>
          </a:prstGeom>
          <a:solidFill>
            <a:schemeClr val="bg2">
              <a:lumMod val="20000"/>
              <a:lumOff val="80000"/>
              <a:alpha val="39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57363" name="AutoShape 21">
            <a:extLst>
              <a:ext uri="{FF2B5EF4-FFF2-40B4-BE49-F238E27FC236}">
                <a16:creationId xmlns:a16="http://schemas.microsoft.com/office/drawing/2014/main" id="{D0F9112D-8AD3-4C30-812D-1EC1BAAB155A}"/>
              </a:ext>
            </a:extLst>
          </p:cNvPr>
          <p:cNvSpPr>
            <a:spLocks noChangeArrowheads="1"/>
          </p:cNvSpPr>
          <p:nvPr/>
        </p:nvSpPr>
        <p:spPr bwMode="auto">
          <a:xfrm rot="19229731">
            <a:off x="3361267" y="2389717"/>
            <a:ext cx="719667" cy="770467"/>
          </a:xfrm>
          <a:prstGeom prst="irregularSeal2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4" name="Rectangle 22">
            <a:extLst>
              <a:ext uri="{FF2B5EF4-FFF2-40B4-BE49-F238E27FC236}">
                <a16:creationId xmlns:a16="http://schemas.microsoft.com/office/drawing/2014/main" id="{3E8FC9A9-8816-430C-BA3E-50EF01DC1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2461685"/>
            <a:ext cx="71967" cy="6477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5" name="Rectangle 23">
            <a:extLst>
              <a:ext uri="{FF2B5EF4-FFF2-40B4-BE49-F238E27FC236}">
                <a16:creationId xmlns:a16="http://schemas.microsoft.com/office/drawing/2014/main" id="{53E76E73-2F43-40F3-AA72-69FBAB437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3109384"/>
            <a:ext cx="71967" cy="4318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6" name="Rectangle 24">
            <a:extLst>
              <a:ext uri="{FF2B5EF4-FFF2-40B4-BE49-F238E27FC236}">
                <a16:creationId xmlns:a16="http://schemas.microsoft.com/office/drawing/2014/main" id="{75F23DEA-320A-4046-B7F5-DA2E88E33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3541184"/>
            <a:ext cx="71967" cy="793749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7" name="Rectangle 25">
            <a:extLst>
              <a:ext uri="{FF2B5EF4-FFF2-40B4-BE49-F238E27FC236}">
                <a16:creationId xmlns:a16="http://schemas.microsoft.com/office/drawing/2014/main" id="{514212EA-768E-4694-8213-87ED478A5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2173817"/>
            <a:ext cx="71967" cy="28786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8" name="Rectangle 26">
            <a:extLst>
              <a:ext uri="{FF2B5EF4-FFF2-40B4-BE49-F238E27FC236}">
                <a16:creationId xmlns:a16="http://schemas.microsoft.com/office/drawing/2014/main" id="{1605013C-E97D-4270-9CE9-D4406AB0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4334934"/>
            <a:ext cx="71967" cy="35983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69" name="Rectangle 27">
            <a:extLst>
              <a:ext uri="{FF2B5EF4-FFF2-40B4-BE49-F238E27FC236}">
                <a16:creationId xmlns:a16="http://schemas.microsoft.com/office/drawing/2014/main" id="{D861F52F-8D40-4D0F-A67D-FEB399CB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18" y="4694768"/>
            <a:ext cx="71967" cy="791633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F1DCF033-0854-4959-97F9-0A3322B52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834" y="2173818"/>
            <a:ext cx="215900" cy="3312583"/>
          </a:xfrm>
          <a:prstGeom prst="rect">
            <a:avLst/>
          </a:prstGeom>
          <a:solidFill>
            <a:schemeClr val="bg2">
              <a:lumMod val="20000"/>
              <a:lumOff val="80000"/>
              <a:alpha val="39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57371" name="Rectangle 29">
            <a:extLst>
              <a:ext uri="{FF2B5EF4-FFF2-40B4-BE49-F238E27FC236}">
                <a16:creationId xmlns:a16="http://schemas.microsoft.com/office/drawing/2014/main" id="{70AA46AD-8460-47F9-B2AE-A1F153F04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2461685"/>
            <a:ext cx="71967" cy="6477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72" name="Rectangle 30">
            <a:extLst>
              <a:ext uri="{FF2B5EF4-FFF2-40B4-BE49-F238E27FC236}">
                <a16:creationId xmlns:a16="http://schemas.microsoft.com/office/drawing/2014/main" id="{DD0AC2F6-F685-4DF0-98B0-3D14461F1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3109384"/>
            <a:ext cx="71967" cy="4318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73" name="Rectangle 31">
            <a:extLst>
              <a:ext uri="{FF2B5EF4-FFF2-40B4-BE49-F238E27FC236}">
                <a16:creationId xmlns:a16="http://schemas.microsoft.com/office/drawing/2014/main" id="{19EFB4CE-53AB-425A-B173-483886F1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3541184"/>
            <a:ext cx="71967" cy="793749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74" name="Rectangle 32">
            <a:extLst>
              <a:ext uri="{FF2B5EF4-FFF2-40B4-BE49-F238E27FC236}">
                <a16:creationId xmlns:a16="http://schemas.microsoft.com/office/drawing/2014/main" id="{038CC787-016D-4F3F-8643-7FFCB834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2173817"/>
            <a:ext cx="71967" cy="28786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75" name="Rectangle 33">
            <a:extLst>
              <a:ext uri="{FF2B5EF4-FFF2-40B4-BE49-F238E27FC236}">
                <a16:creationId xmlns:a16="http://schemas.microsoft.com/office/drawing/2014/main" id="{4EF72746-468D-456C-8832-8F2854348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4334934"/>
            <a:ext cx="71967" cy="35983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57376" name="Rectangle 34">
            <a:extLst>
              <a:ext uri="{FF2B5EF4-FFF2-40B4-BE49-F238E27FC236}">
                <a16:creationId xmlns:a16="http://schemas.microsoft.com/office/drawing/2014/main" id="{33C91EF3-8F1E-4969-B4A2-474903F2F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4694768"/>
            <a:ext cx="71967" cy="791633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BBEC5E7D-E464-437C-8A5E-6F3AEE4B8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870" y="2514600"/>
            <a:ext cx="27870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sz="2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A pixel can be in 4 states</a:t>
            </a:r>
            <a:endParaRPr lang="en-US" sz="2000" b="1" dirty="0">
              <a:solidFill>
                <a:schemeClr val="bg2">
                  <a:lumMod val="40000"/>
                  <a:lumOff val="60000"/>
                </a:schemeClr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37" name="Line 42">
            <a:extLst>
              <a:ext uri="{FF2B5EF4-FFF2-40B4-BE49-F238E27FC236}">
                <a16:creationId xmlns:a16="http://schemas.microsoft.com/office/drawing/2014/main" id="{C201FB2D-5B7D-4B0B-B8D6-8948E7DD1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2300" y="5001684"/>
            <a:ext cx="1727200" cy="141816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8" name="Line 43">
            <a:extLst>
              <a:ext uri="{FF2B5EF4-FFF2-40B4-BE49-F238E27FC236}">
                <a16:creationId xmlns:a16="http://schemas.microsoft.com/office/drawing/2014/main" id="{A77D2FC1-CDAF-4157-8BCF-15D2FCE2A9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0333" y="3272368"/>
            <a:ext cx="1811867" cy="766233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 algn="ctr" eaLnBrk="1" hangingPunct="1">
              <a:defRPr/>
            </a:pPr>
            <a:endParaRPr lang="en-US" sz="420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39" name="Line 44">
            <a:extLst>
              <a:ext uri="{FF2B5EF4-FFF2-40B4-BE49-F238E27FC236}">
                <a16:creationId xmlns:a16="http://schemas.microsoft.com/office/drawing/2014/main" id="{A36FF84C-0008-4B65-A8C2-BDEFFF0B60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2300" y="4495800"/>
            <a:ext cx="1727200" cy="143933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" name="Line 45">
            <a:extLst>
              <a:ext uri="{FF2B5EF4-FFF2-40B4-BE49-F238E27FC236}">
                <a16:creationId xmlns:a16="http://schemas.microsoft.com/office/drawing/2014/main" id="{35312C82-A324-41FE-894B-BF7257670A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0333" y="2766485"/>
            <a:ext cx="1811867" cy="510116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9430" name="Text Box 37">
            <a:extLst>
              <a:ext uri="{FF2B5EF4-FFF2-40B4-BE49-F238E27FC236}">
                <a16:creationId xmlns:a16="http://schemas.microsoft.com/office/drawing/2014/main" id="{FD86DB91-79A5-4542-9700-3DE99CD86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851" y="5334000"/>
            <a:ext cx="327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9431" name="TextBox 47">
            <a:extLst>
              <a:ext uri="{FF2B5EF4-FFF2-40B4-BE49-F238E27FC236}">
                <a16:creationId xmlns:a16="http://schemas.microsoft.com/office/drawing/2014/main" id="{484C29BB-7882-493D-A5A5-00F5B7956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32" y="3048001"/>
            <a:ext cx="3021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Gill Sans" pitchFamily="1" charset="0"/>
                <a:sym typeface="Gill Sans" pitchFamily="1" charset="0"/>
              </a:rPr>
              <a:t>s = 11 (Blotch/Missing)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AFBD59-2B8B-4DB1-BD04-7ECBACEEBBE5}"/>
              </a:ext>
            </a:extLst>
          </p:cNvPr>
          <p:cNvSpPr txBox="1"/>
          <p:nvPr/>
        </p:nvSpPr>
        <p:spPr>
          <a:xfrm>
            <a:off x="6397367" y="3733801"/>
            <a:ext cx="36538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accent5"/>
                </a:solidFill>
                <a:latin typeface="Gill Sans" charset="0"/>
                <a:ea typeface="ヒラギノ角ゴ ProN W3" charset="0"/>
                <a:sym typeface="Gill Sans" charset="0"/>
              </a:rPr>
              <a:t>s = 10 (Backward Occlusion)</a:t>
            </a:r>
          </a:p>
        </p:txBody>
      </p:sp>
      <p:sp>
        <p:nvSpPr>
          <p:cNvPr id="59433" name="TextBox 49">
            <a:extLst>
              <a:ext uri="{FF2B5EF4-FFF2-40B4-BE49-F238E27FC236}">
                <a16:creationId xmlns:a16="http://schemas.microsoft.com/office/drawing/2014/main" id="{32BB9149-2FBA-4C4F-B186-4BAFC3655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794" y="4415368"/>
            <a:ext cx="34781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52C6FF"/>
                </a:solidFill>
                <a:latin typeface="Gill Sans" pitchFamily="1" charset="0"/>
                <a:sym typeface="Gill Sans" pitchFamily="1" charset="0"/>
              </a:rPr>
              <a:t>s = 01 (Forward Occlusion)</a:t>
            </a:r>
          </a:p>
        </p:txBody>
      </p:sp>
      <p:sp>
        <p:nvSpPr>
          <p:cNvPr id="59434" name="TextBox 50">
            <a:extLst>
              <a:ext uri="{FF2B5EF4-FFF2-40B4-BE49-F238E27FC236}">
                <a16:creationId xmlns:a16="http://schemas.microsoft.com/office/drawing/2014/main" id="{04A2853A-4373-44D5-9D91-7685D4E6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815" y="4953001"/>
            <a:ext cx="2802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CCFFCC"/>
                </a:solidFill>
                <a:latin typeface="Gill Sans" pitchFamily="1" charset="0"/>
                <a:sym typeface="Gill Sans" pitchFamily="1" charset="0"/>
              </a:rPr>
              <a:t>s = 00 (No Occlusion)</a:t>
            </a:r>
          </a:p>
        </p:txBody>
      </p:sp>
      <p:sp>
        <p:nvSpPr>
          <p:cNvPr id="59435" name="Text Box 37">
            <a:extLst>
              <a:ext uri="{FF2B5EF4-FFF2-40B4-BE49-F238E27FC236}">
                <a16:creationId xmlns:a16="http://schemas.microsoft.com/office/drawing/2014/main" id="{A3CFCC47-F948-4B54-8FAF-DA2791A5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535" y="5344584"/>
            <a:ext cx="327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9436" name="TextBox 52">
            <a:extLst>
              <a:ext uri="{FF2B5EF4-FFF2-40B4-BE49-F238E27FC236}">
                <a16:creationId xmlns:a16="http://schemas.microsoft.com/office/drawing/2014/main" id="{0CC69992-B883-45DD-8A14-54F676C1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344" y="6248400"/>
            <a:ext cx="31923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0CA"/>
                </a:solidFill>
                <a:latin typeface="Gill Sans" pitchFamily="1" charset="0"/>
                <a:sym typeface="Gill Sans" pitchFamily="1" charset="0"/>
              </a:rPr>
              <a:t>Kokaram and Morris et al ‘94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855D08E5-20E2-4005-97DF-ADE1B50D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More informative priors : Mirror Constraint</a:t>
            </a:r>
          </a:p>
        </p:txBody>
      </p:sp>
      <p:pic>
        <p:nvPicPr>
          <p:cNvPr id="60418" name="Picture 4">
            <a:extLst>
              <a:ext uri="{FF2B5EF4-FFF2-40B4-BE49-F238E27FC236}">
                <a16:creationId xmlns:a16="http://schemas.microsoft.com/office/drawing/2014/main" id="{8821BB0B-88F7-4AE3-B3AE-675230933D62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1" y="2667000"/>
            <a:ext cx="3985684" cy="3733800"/>
          </a:xfrm>
        </p:spPr>
      </p:pic>
      <p:pic>
        <p:nvPicPr>
          <p:cNvPr id="60419" name="Picture 9">
            <a:extLst>
              <a:ext uri="{FF2B5EF4-FFF2-40B4-BE49-F238E27FC236}">
                <a16:creationId xmlns:a16="http://schemas.microsoft.com/office/drawing/2014/main" id="{D60F2ACE-D07B-45FC-B5CD-986AF3F2338C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1" y="1849968"/>
            <a:ext cx="8320617" cy="817033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25316-E816-4286-9C61-1989BD02A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432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C9B4FC21-59AD-4CD4-B139-1DF84F0E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Products and Applications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71D9EC09-C76B-4A5C-A17E-CCF0EC5F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Video Compression Standards : HEVC, VP9, H.264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Restoration/Conditioning</a:t>
            </a:r>
          </a:p>
          <a:p>
            <a:pPr marL="0" lvl="1" indent="455073"/>
            <a:r>
              <a:rPr lang="en-US" altLang="en-US" dirty="0" err="1">
                <a:solidFill>
                  <a:schemeClr val="bg1"/>
                </a:solidFill>
              </a:rPr>
              <a:t>DustBusting</a:t>
            </a:r>
            <a:r>
              <a:rPr lang="en-US" altLang="en-US" dirty="0">
                <a:solidFill>
                  <a:schemeClr val="bg1"/>
                </a:solidFill>
              </a:rPr>
              <a:t>, </a:t>
            </a:r>
            <a:r>
              <a:rPr lang="en-US" altLang="en-US" dirty="0" err="1">
                <a:solidFill>
                  <a:schemeClr val="bg1"/>
                </a:solidFill>
              </a:rPr>
              <a:t>Stabilisation</a:t>
            </a:r>
            <a:r>
              <a:rPr lang="en-US" altLang="en-US" dirty="0">
                <a:solidFill>
                  <a:schemeClr val="bg1"/>
                </a:solidFill>
              </a:rPr>
              <a:t>, Line Removal, Denoising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Broadcast Glue</a:t>
            </a:r>
          </a:p>
          <a:p>
            <a:pPr marL="0" lvl="1" indent="455073"/>
            <a:r>
              <a:rPr lang="en-US" altLang="en-US" dirty="0">
                <a:solidFill>
                  <a:schemeClr val="bg1"/>
                </a:solidFill>
              </a:rPr>
              <a:t>Denoising, Standards Conversion</a:t>
            </a:r>
          </a:p>
          <a:p>
            <a:pPr eaLnBrk="1" hangingPunct="1"/>
            <a:r>
              <a:rPr lang="en-US" altLang="en-US" dirty="0" err="1">
                <a:solidFill>
                  <a:schemeClr val="bg1"/>
                </a:solidFill>
              </a:rPr>
              <a:t>Fx</a:t>
            </a:r>
            <a:endParaRPr lang="en-US" altLang="en-US" dirty="0">
              <a:solidFill>
                <a:schemeClr val="bg1"/>
              </a:solidFill>
            </a:endParaRPr>
          </a:p>
          <a:p>
            <a:pPr marL="0" lvl="1" indent="455073"/>
            <a:r>
              <a:rPr lang="en-US" altLang="en-US" dirty="0">
                <a:solidFill>
                  <a:schemeClr val="bg1"/>
                </a:solidFill>
              </a:rPr>
              <a:t>Matting, </a:t>
            </a:r>
            <a:r>
              <a:rPr lang="en-US" altLang="en-US" dirty="0" err="1">
                <a:solidFill>
                  <a:schemeClr val="bg1"/>
                </a:solidFill>
              </a:rPr>
              <a:t>RigRemoval</a:t>
            </a:r>
            <a:r>
              <a:rPr lang="en-US" altLang="en-US" dirty="0">
                <a:solidFill>
                  <a:schemeClr val="bg1"/>
                </a:solidFill>
              </a:rPr>
              <a:t>, Inbetweening/</a:t>
            </a:r>
            <a:r>
              <a:rPr lang="en-US" altLang="en-US" dirty="0" err="1">
                <a:solidFill>
                  <a:schemeClr val="bg1"/>
                </a:solidFill>
              </a:rPr>
              <a:t>SloMo</a:t>
            </a:r>
            <a:r>
              <a:rPr lang="en-US" altLang="en-US" dirty="0">
                <a:solidFill>
                  <a:schemeClr val="bg1"/>
                </a:solidFill>
              </a:rPr>
              <a:t>, Compositing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F1FA4811-CC91-4612-A62E-E970C60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Not tracking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6F2C92F9-333C-4445-AD84-97F4E9B0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249"/>
            <a:ext cx="4794917" cy="45339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dirty="0">
                <a:solidFill>
                  <a:schemeClr val="bg1"/>
                </a:solidFill>
              </a:rPr>
              <a:t>Finding/maintaining “lock”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en-US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dirty="0">
                <a:solidFill>
                  <a:schemeClr val="bg1"/>
                </a:solidFill>
              </a:rPr>
              <a:t>Usually sparse semantically meaningful object/s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en-US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dirty="0">
                <a:solidFill>
                  <a:schemeClr val="bg1"/>
                </a:solidFill>
              </a:rPr>
              <a:t>Requires </a:t>
            </a:r>
            <a:r>
              <a:rPr lang="en-US" altLang="en-US" dirty="0" err="1">
                <a:solidFill>
                  <a:schemeClr val="bg1"/>
                </a:solidFill>
              </a:rPr>
              <a:t>initialisation</a:t>
            </a:r>
            <a:endParaRPr lang="en-US" altLang="en-US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dirty="0"/>
          </a:p>
          <a:p>
            <a:pPr marL="0" indent="0">
              <a:lnSpc>
                <a:spcPct val="120000"/>
              </a:lnSpc>
              <a:buNone/>
            </a:pPr>
            <a:endParaRPr lang="en-US" altLang="en-US" dirty="0"/>
          </a:p>
          <a:p>
            <a:pPr marL="0" indent="0">
              <a:lnSpc>
                <a:spcPct val="120000"/>
              </a:lnSpc>
              <a:buNone/>
            </a:pPr>
            <a:endParaRPr lang="en-US" altLang="en-US" dirty="0"/>
          </a:p>
          <a:p>
            <a:pPr marL="0" indent="0">
              <a:lnSpc>
                <a:spcPct val="120000"/>
              </a:lnSpc>
              <a:buNone/>
            </a:pPr>
            <a:endParaRPr lang="en-US" altLang="en-US" dirty="0"/>
          </a:p>
        </p:txBody>
      </p:sp>
      <p:pic>
        <p:nvPicPr>
          <p:cNvPr id="32771" name="Picture 6">
            <a:extLst>
              <a:ext uri="{FF2B5EF4-FFF2-40B4-BE49-F238E27FC236}">
                <a16:creationId xmlns:a16="http://schemas.microsoft.com/office/drawing/2014/main" id="{A7AD53C6-1866-4393-B1E9-089A1D9C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67" y="1373717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3C9239F4-6789-4CE2-95E2-EBD99FDD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3" y="1735667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19E84117-1E1B-417A-9592-AD64836DA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8226" y="1373717"/>
            <a:ext cx="950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Frame 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556ED3FE-30A0-4ABB-A2C7-CDFA629FD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043" y="941917"/>
            <a:ext cx="1138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ヒラギノ角ゴ ProN W3" charset="0"/>
                <a:sym typeface="Gill Sans" charset="0"/>
              </a:rPr>
              <a:t>Frame n-1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32775" name="Text Box 10">
            <a:extLst>
              <a:ext uri="{FF2B5EF4-FFF2-40B4-BE49-F238E27FC236}">
                <a16:creationId xmlns:a16="http://schemas.microsoft.com/office/drawing/2014/main" id="{9ABD136C-1862-4DC8-8950-4B9A423CF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934" y="3031067"/>
            <a:ext cx="1251496" cy="584775"/>
          </a:xfrm>
          <a:prstGeom prst="rect">
            <a:avLst/>
          </a:prstGeom>
          <a:solidFill>
            <a:srgbClr val="666699">
              <a:alpha val="4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1600" b="1">
                <a:solidFill>
                  <a:srgbClr val="CCFFCC"/>
                </a:solidFill>
              </a:rPr>
              <a:t>MOTION</a:t>
            </a:r>
          </a:p>
          <a:p>
            <a:pPr algn="ctr" eaLnBrk="1" hangingPunct="1"/>
            <a:r>
              <a:rPr lang="en-GB" altLang="en-US" sz="1600" b="1">
                <a:solidFill>
                  <a:srgbClr val="CCFFCC"/>
                </a:solidFill>
              </a:rPr>
              <a:t>ESTIMATION</a:t>
            </a:r>
            <a:endParaRPr lang="en-US" altLang="en-US" sz="1600" b="1">
              <a:solidFill>
                <a:srgbClr val="CCFFCC"/>
              </a:solidFill>
            </a:endParaRPr>
          </a:p>
        </p:txBody>
      </p:sp>
      <p:sp>
        <p:nvSpPr>
          <p:cNvPr id="32776" name="Text Box 12">
            <a:extLst>
              <a:ext uri="{FF2B5EF4-FFF2-40B4-BE49-F238E27FC236}">
                <a16:creationId xmlns:a16="http://schemas.microsoft.com/office/drawing/2014/main" id="{3CAD6EE6-F9D1-418D-BAAB-6331D6BDF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717" y="5619751"/>
            <a:ext cx="10419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GB" altLang="en-US" sz="2000">
                <a:solidFill>
                  <a:srgbClr val="FF0000"/>
                </a:solidFill>
              </a:rPr>
              <a:t>Tracking</a:t>
            </a:r>
            <a:endParaRPr lang="en-US" altLang="en-US" sz="2000">
              <a:solidFill>
                <a:srgbClr val="FF0000"/>
              </a:solidFill>
            </a:endParaRPr>
          </a:p>
        </p:txBody>
      </p:sp>
      <p:pic>
        <p:nvPicPr>
          <p:cNvPr id="32777" name="soccer_blue_360x288.avi">
            <a:hlinkClick r:id="" action="ppaction://media"/>
            <a:extLst>
              <a:ext uri="{FF2B5EF4-FFF2-40B4-BE49-F238E27FC236}">
                <a16:creationId xmlns:a16="http://schemas.microsoft.com/office/drawing/2014/main" id="{B6DA157B-F46D-4890-9A6C-F4C84F69D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86200"/>
            <a:ext cx="276225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91381FF0-1E45-4352-9E4A-60BF97E1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4" y="-289984"/>
            <a:ext cx="8938684" cy="1566335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History : Industry</a:t>
            </a:r>
          </a:p>
        </p:txBody>
      </p:sp>
      <p:sp>
        <p:nvSpPr>
          <p:cNvPr id="32770" name="Text Box 36">
            <a:extLst>
              <a:ext uri="{FF2B5EF4-FFF2-40B4-BE49-F238E27FC236}">
                <a16:creationId xmlns:a16="http://schemas.microsoft.com/office/drawing/2014/main" id="{414CA725-6F26-46F5-9AF9-1D9DC14DE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791201"/>
            <a:ext cx="381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FFFF"/>
                </a:solidFill>
              </a:rPr>
              <a:t>2D3, Foundry, ESC</a:t>
            </a:r>
          </a:p>
          <a:p>
            <a:pPr eaLnBrk="1" hangingPunct="1">
              <a:defRPr/>
            </a:pPr>
            <a:r>
              <a:rPr lang="en-GB" altLang="x-none" sz="1800">
                <a:solidFill>
                  <a:srgbClr val="FFFFFF"/>
                </a:solidFill>
              </a:rPr>
              <a:t>ReVisionFX</a:t>
            </a:r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33795" name="Picture 42" descr="DSC00250">
            <a:extLst>
              <a:ext uri="{FF2B5EF4-FFF2-40B4-BE49-F238E27FC236}">
                <a16:creationId xmlns:a16="http://schemas.microsoft.com/office/drawing/2014/main" id="{21079EE5-7AA7-4756-BE44-885CB8FD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733" y="5562601"/>
            <a:ext cx="719667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Line 23">
            <a:extLst>
              <a:ext uri="{FF2B5EF4-FFF2-40B4-BE49-F238E27FC236}">
                <a16:creationId xmlns:a16="http://schemas.microsoft.com/office/drawing/2014/main" id="{C3B1E587-5580-4C03-AB05-E1BEB3D94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8767" y="3257552"/>
            <a:ext cx="0" cy="165523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3" name="Rectangle 38">
            <a:extLst>
              <a:ext uri="{FF2B5EF4-FFF2-40B4-BE49-F238E27FC236}">
                <a16:creationId xmlns:a16="http://schemas.microsoft.com/office/drawing/2014/main" id="{54B17013-6464-4A0B-9349-45D097ABB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1" y="1600201"/>
            <a:ext cx="71967" cy="237701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charset="0"/>
              <a:buChar char="•"/>
              <a:defRPr sz="24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 sz="2000"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x-none" altLang="x-none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3798" name="Picture 30" descr="screenshot_clickdvdripper_large">
            <a:hlinkClick r:id="rId3"/>
            <a:extLst>
              <a:ext uri="{FF2B5EF4-FFF2-40B4-BE49-F238E27FC236}">
                <a16:creationId xmlns:a16="http://schemas.microsoft.com/office/drawing/2014/main" id="{3B0FBACE-6C14-4848-959F-E80E9BBD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017" y="2607734"/>
            <a:ext cx="573616" cy="6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4">
            <a:extLst>
              <a:ext uri="{FF2B5EF4-FFF2-40B4-BE49-F238E27FC236}">
                <a16:creationId xmlns:a16="http://schemas.microsoft.com/office/drawing/2014/main" id="{9607FF40-FC47-44B9-B4F5-3540E5AB6A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17651" y="3113618"/>
            <a:ext cx="8642349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2783" name="Text Box 13">
            <a:extLst>
              <a:ext uri="{FF2B5EF4-FFF2-40B4-BE49-F238E27FC236}">
                <a16:creationId xmlns:a16="http://schemas.microsoft.com/office/drawing/2014/main" id="{F1B82D56-1B3A-4C97-9138-E876CC63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063" y="2694517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FFFF"/>
                </a:solidFill>
              </a:rPr>
              <a:t>1980</a:t>
            </a:r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32785" name="Text Box 15">
            <a:extLst>
              <a:ext uri="{FF2B5EF4-FFF2-40B4-BE49-F238E27FC236}">
                <a16:creationId xmlns:a16="http://schemas.microsoft.com/office/drawing/2014/main" id="{364C490A-867E-440D-9201-8CC9D011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755" y="2681817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 dirty="0">
                <a:solidFill>
                  <a:srgbClr val="FFFFFF"/>
                </a:solidFill>
              </a:rPr>
              <a:t>1995</a:t>
            </a:r>
            <a:endParaRPr lang="en-US" altLang="x-none" sz="1800" dirty="0">
              <a:solidFill>
                <a:srgbClr val="FFFFFF"/>
              </a:solidFill>
            </a:endParaRPr>
          </a:p>
        </p:txBody>
      </p:sp>
      <p:sp>
        <p:nvSpPr>
          <p:cNvPr id="32788" name="Line 18">
            <a:extLst>
              <a:ext uri="{FF2B5EF4-FFF2-40B4-BE49-F238E27FC236}">
                <a16:creationId xmlns:a16="http://schemas.microsoft.com/office/drawing/2014/main" id="{2E2B5E73-F190-4FF7-88FE-B9E000D168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9267" y="3185585"/>
            <a:ext cx="0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89" name="Line 19">
            <a:extLst>
              <a:ext uri="{FF2B5EF4-FFF2-40B4-BE49-F238E27FC236}">
                <a16:creationId xmlns:a16="http://schemas.microsoft.com/office/drawing/2014/main" id="{78620FB9-8671-48E9-BBD9-E74F73DA9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6284" y="3185585"/>
            <a:ext cx="0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90" name="Line 21">
            <a:extLst>
              <a:ext uri="{FF2B5EF4-FFF2-40B4-BE49-F238E27FC236}">
                <a16:creationId xmlns:a16="http://schemas.microsoft.com/office/drawing/2014/main" id="{91327BA9-85DF-4363-9248-82353D6EE7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2484" y="2537885"/>
            <a:ext cx="0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91" name="Line 24">
            <a:extLst>
              <a:ext uri="{FF2B5EF4-FFF2-40B4-BE49-F238E27FC236}">
                <a16:creationId xmlns:a16="http://schemas.microsoft.com/office/drawing/2014/main" id="{DE5BD6EE-6B3D-4DEE-A357-6D9AF9EE9A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2984" y="3257551"/>
            <a:ext cx="0" cy="115358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92" name="Line 25">
            <a:extLst>
              <a:ext uri="{FF2B5EF4-FFF2-40B4-BE49-F238E27FC236}">
                <a16:creationId xmlns:a16="http://schemas.microsoft.com/office/drawing/2014/main" id="{D7BC3761-FBD9-4DCF-AFB0-D85D3F008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626784"/>
            <a:ext cx="0" cy="649816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93" name="Line 26">
            <a:extLst>
              <a:ext uri="{FF2B5EF4-FFF2-40B4-BE49-F238E27FC236}">
                <a16:creationId xmlns:a16="http://schemas.microsoft.com/office/drawing/2014/main" id="{554E6362-EBF3-4987-9325-41C05CAC8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5784" y="2537885"/>
            <a:ext cx="0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95" name="Line 28">
            <a:extLst>
              <a:ext uri="{FF2B5EF4-FFF2-40B4-BE49-F238E27FC236}">
                <a16:creationId xmlns:a16="http://schemas.microsoft.com/office/drawing/2014/main" id="{A6F8A331-22F1-485D-9C84-BE4BBE0637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7084" y="3257551"/>
            <a:ext cx="0" cy="158538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4200">
              <a:latin typeface="Gill Sans" charset="0"/>
              <a:ea typeface="ヒラギノ角ゴ ProN W3" charset="-128"/>
              <a:sym typeface="Gill Sans" charset="0"/>
            </a:endParaRPr>
          </a:p>
        </p:txBody>
      </p:sp>
      <p:pic>
        <p:nvPicPr>
          <p:cNvPr id="33809" name="Picture 32" descr="1382">
            <a:hlinkClick r:id="rId5"/>
            <a:extLst>
              <a:ext uri="{FF2B5EF4-FFF2-40B4-BE49-F238E27FC236}">
                <a16:creationId xmlns:a16="http://schemas.microsoft.com/office/drawing/2014/main" id="{30454030-D08A-41C8-9374-57CC058E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85" y="2607734"/>
            <a:ext cx="6815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0" name="Picture 34" descr="pvr">
            <a:hlinkClick r:id="rId7"/>
            <a:extLst>
              <a:ext uri="{FF2B5EF4-FFF2-40B4-BE49-F238E27FC236}">
                <a16:creationId xmlns:a16="http://schemas.microsoft.com/office/drawing/2014/main" id="{4AE35271-4B36-4D58-A51A-219E34E1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1" y="3185584"/>
            <a:ext cx="5757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99" name="Rectangle 35">
            <a:extLst>
              <a:ext uri="{FF2B5EF4-FFF2-40B4-BE49-F238E27FC236}">
                <a16:creationId xmlns:a16="http://schemas.microsoft.com/office/drawing/2014/main" id="{92C185DF-996F-41B2-B281-3C01793FD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1" y="1960033"/>
            <a:ext cx="71967" cy="2017184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2800" name="Text Box 37">
            <a:extLst>
              <a:ext uri="{FF2B5EF4-FFF2-40B4-BE49-F238E27FC236}">
                <a16:creationId xmlns:a16="http://schemas.microsoft.com/office/drawing/2014/main" id="{4E32E8F2-0619-42B6-97F4-BD9EAD218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662" y="1890184"/>
            <a:ext cx="1629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GB" altLang="x-none" sz="1800">
                <a:solidFill>
                  <a:srgbClr val="FFFFFF"/>
                </a:solidFill>
              </a:rPr>
              <a:t>Broadcast Apps</a:t>
            </a:r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33813" name="TextBox 36">
            <a:extLst>
              <a:ext uri="{FF2B5EF4-FFF2-40B4-BE49-F238E27FC236}">
                <a16:creationId xmlns:a16="http://schemas.microsoft.com/office/drawing/2014/main" id="{7198A517-1266-4BD0-B376-C045002C7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195" y="3276600"/>
            <a:ext cx="599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Gill Sans" pitchFamily="1" charset="0"/>
                <a:sym typeface="Gill Sans" pitchFamily="1" charset="0"/>
              </a:rPr>
              <a:t>BBC</a:t>
            </a:r>
          </a:p>
        </p:txBody>
      </p:sp>
      <p:sp>
        <p:nvSpPr>
          <p:cNvPr id="33814" name="Rectangle 37">
            <a:extLst>
              <a:ext uri="{FF2B5EF4-FFF2-40B4-BE49-F238E27FC236}">
                <a16:creationId xmlns:a16="http://schemas.microsoft.com/office/drawing/2014/main" id="{F2E47C88-349B-4035-B768-4972EA876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1" y="5901268"/>
            <a:ext cx="624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5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 sz="1500"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8608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ヒラギノ角ゴ ProN W3" pitchFamily="1" charset="-128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6600"/>
                </a:solidFill>
                <a:latin typeface="Gill Sans" pitchFamily="1" charset="0"/>
                <a:sym typeface="Gill Sans" pitchFamily="1" charset="0"/>
              </a:rPr>
              <a:t>2006 Optical Flow in the movies </a:t>
            </a:r>
            <a:r>
              <a:rPr lang="en-US" altLang="en-US" sz="2000" dirty="0">
                <a:solidFill>
                  <a:schemeClr val="tx1"/>
                </a:solidFill>
                <a:latin typeface="Gill Sans" pitchFamily="1" charset="0"/>
                <a:sym typeface="Gill Sans" pitchFamily="1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www.fxguide.com/featured/art_of_optical_flow/</a:t>
            </a:r>
            <a:endParaRPr lang="en-US" altLang="en-US" sz="2000" dirty="0">
              <a:solidFill>
                <a:schemeClr val="tx1"/>
              </a:solidFill>
              <a:latin typeface="Gill Sans" pitchFamily="1" charset="0"/>
              <a:sym typeface="Gill Sans" pitchFamily="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FB8FE-30F3-452A-97E8-A06CF79F1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818" y="2154767"/>
            <a:ext cx="180568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US" altLang="en-US" sz="1867">
                <a:solidFill>
                  <a:srgbClr val="FFC000"/>
                </a:solidFill>
              </a:rPr>
              <a:t>MPEG2 Happens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7FED9-940D-41D9-83D7-3AEC81EA5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0167" y="1557868"/>
            <a:ext cx="1943100" cy="124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r"/>
            <a:r>
              <a:rPr lang="en-US" altLang="en-US" sz="1867">
                <a:solidFill>
                  <a:srgbClr val="FFC000"/>
                </a:solidFill>
              </a:rPr>
              <a:t>Philips Put Motion Based Conversion into TV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1E448-D577-472C-B4EF-CCC8A0290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667" y="4874684"/>
            <a:ext cx="2133600" cy="9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US" altLang="en-US" sz="1867">
                <a:solidFill>
                  <a:srgbClr val="FFC000"/>
                </a:solidFill>
              </a:rPr>
              <a:t>The MATRIX popularises motion based fx in movies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FA1203-479F-4E22-8603-26767C1AB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834" y="3854451"/>
            <a:ext cx="2400300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/>
            <a:r>
              <a:rPr lang="en-US" altLang="en-US" sz="1867">
                <a:solidFill>
                  <a:srgbClr val="FFC000"/>
                </a:solidFill>
              </a:rPr>
              <a:t>Dubois et al think about noise reduction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8CD0A3-D8F3-4A9F-846D-8F7F7479C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1" y="1856317"/>
            <a:ext cx="2963333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/>
            <a:r>
              <a:rPr lang="en-US" altLang="en-US" sz="1867">
                <a:solidFill>
                  <a:srgbClr val="FFC000"/>
                </a:solidFill>
              </a:rPr>
              <a:t>Huang et al think about Video Compression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95E32-0661-401C-B83D-16B809991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817" y="3803651"/>
            <a:ext cx="3733800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US" altLang="en-US" sz="1867">
                <a:solidFill>
                  <a:srgbClr val="FFC000"/>
                </a:solidFill>
              </a:rPr>
              <a:t>Motion Compensated Restoration happens at UCAM</a:t>
            </a:r>
          </a:p>
        </p:txBody>
      </p:sp>
      <p:sp>
        <p:nvSpPr>
          <p:cNvPr id="33821" name="Rectangle 5">
            <a:extLst>
              <a:ext uri="{FF2B5EF4-FFF2-40B4-BE49-F238E27FC236}">
                <a16:creationId xmlns:a16="http://schemas.microsoft.com/office/drawing/2014/main" id="{48BA3AFF-8BED-4A80-A137-E85B1C01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985" y="2662767"/>
            <a:ext cx="671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GB" altLang="en-US" sz="1867">
                <a:solidFill>
                  <a:srgbClr val="FFFFFF"/>
                </a:solidFill>
              </a:rPr>
              <a:t>1998</a:t>
            </a:r>
            <a:endParaRPr lang="en-US" altLang="en-US" sz="1867"/>
          </a:p>
        </p:txBody>
      </p:sp>
      <p:sp>
        <p:nvSpPr>
          <p:cNvPr id="33822" name="Rectangle 44">
            <a:extLst>
              <a:ext uri="{FF2B5EF4-FFF2-40B4-BE49-F238E27FC236}">
                <a16:creationId xmlns:a16="http://schemas.microsoft.com/office/drawing/2014/main" id="{8976A4BE-2E1F-41A4-AAF9-8AB2588D7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2734" y="2647951"/>
            <a:ext cx="671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GB" altLang="en-US" sz="1867">
                <a:solidFill>
                  <a:srgbClr val="FFFFFF"/>
                </a:solidFill>
              </a:rPr>
              <a:t>2000</a:t>
            </a:r>
            <a:endParaRPr lang="en-US" altLang="en-US" sz="1867"/>
          </a:p>
        </p:txBody>
      </p:sp>
      <p:sp>
        <p:nvSpPr>
          <p:cNvPr id="33823" name="Rectangle 45">
            <a:extLst>
              <a:ext uri="{FF2B5EF4-FFF2-40B4-BE49-F238E27FC236}">
                <a16:creationId xmlns:a16="http://schemas.microsoft.com/office/drawing/2014/main" id="{D163DBBC-C56B-45E4-8848-BD901085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134" y="2705100"/>
            <a:ext cx="671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GB" altLang="en-US" sz="1867">
                <a:solidFill>
                  <a:srgbClr val="FFFFFF"/>
                </a:solidFill>
              </a:rPr>
              <a:t>1990</a:t>
            </a:r>
            <a:endParaRPr lang="en-US" altLang="en-US" sz="1867"/>
          </a:p>
        </p:txBody>
      </p:sp>
      <p:sp>
        <p:nvSpPr>
          <p:cNvPr id="33824" name="Rectangle 46">
            <a:extLst>
              <a:ext uri="{FF2B5EF4-FFF2-40B4-BE49-F238E27FC236}">
                <a16:creationId xmlns:a16="http://schemas.microsoft.com/office/drawing/2014/main" id="{8CA1236D-1AB7-4C17-8B21-052821E52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967" y="3401484"/>
            <a:ext cx="221015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GB" altLang="en-US" sz="1867">
                <a:solidFill>
                  <a:srgbClr val="FFFFFF"/>
                </a:solidFill>
              </a:rPr>
              <a:t>IPTV    SONY eyeCam</a:t>
            </a:r>
            <a:endParaRPr lang="en-US" altLang="en-US" sz="1867"/>
          </a:p>
        </p:txBody>
      </p:sp>
      <p:sp>
        <p:nvSpPr>
          <p:cNvPr id="33825" name="Rectangle 47">
            <a:extLst>
              <a:ext uri="{FF2B5EF4-FFF2-40B4-BE49-F238E27FC236}">
                <a16:creationId xmlns:a16="http://schemas.microsoft.com/office/drawing/2014/main" id="{10EEE6E3-6287-439B-B9EA-CF2175613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1" y="4364567"/>
            <a:ext cx="239302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GB" altLang="en-US" sz="1867">
                <a:solidFill>
                  <a:srgbClr val="FFFFFF"/>
                </a:solidFill>
              </a:rPr>
              <a:t>DTV and DVD Takes off</a:t>
            </a:r>
            <a:endParaRPr lang="en-US" altLang="en-US" sz="1867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A85209-8208-44D3-81A9-6316F4B8C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267" y="4872567"/>
            <a:ext cx="3733800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r>
              <a:rPr lang="en-US" altLang="en-US" sz="1867">
                <a:solidFill>
                  <a:srgbClr val="FFC000"/>
                </a:solidFill>
              </a:rPr>
              <a:t>S&amp;W make motion compensated converters. Farjouda Labs close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41" grpId="0"/>
      <p:bldP spid="42" grpId="0"/>
      <p:bldP spid="43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1953</Words>
  <Application>Microsoft Office PowerPoint</Application>
  <PresentationFormat>Widescreen</PresentationFormat>
  <Paragraphs>308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Gill Sans</vt:lpstr>
      <vt:lpstr>NexusSerif</vt:lpstr>
      <vt:lpstr>Times New Roman</vt:lpstr>
      <vt:lpstr>Office Theme</vt:lpstr>
      <vt:lpstr>Equation</vt:lpstr>
      <vt:lpstr>PowerPoint Presentation</vt:lpstr>
      <vt:lpstr>Colour Keying</vt:lpstr>
      <vt:lpstr>PowerPoint Presentation</vt:lpstr>
      <vt:lpstr>Levin’s success can explain why a DNN can work</vt:lpstr>
      <vt:lpstr>Recall the pipeline : We need to process video sequences not stills</vt:lpstr>
      <vt:lpstr>Frame Rate Conversion Inbetweening, Retiming</vt:lpstr>
      <vt:lpstr>Products and Applications</vt:lpstr>
      <vt:lpstr>Not tracking</vt:lpstr>
      <vt:lpstr>History : Industry</vt:lpstr>
      <vt:lpstr>History : Academia</vt:lpstr>
      <vt:lpstr>Key Community Milestones</vt:lpstr>
      <vt:lpstr>Key Community Milestones</vt:lpstr>
      <vt:lpstr>Motion Compensated Processing</vt:lpstr>
      <vt:lpstr>Basics : The Rubber Sheet Model and Flow</vt:lpstr>
      <vt:lpstr>Basics : Sequence Storage</vt:lpstr>
      <vt:lpstr>Basics : How to make good figures showing motion</vt:lpstr>
      <vt:lpstr>Showing motion vectors</vt:lpstr>
      <vt:lpstr>Block Matching</vt:lpstr>
      <vt:lpstr>Real Motion is Fractional!</vt:lpstr>
      <vt:lpstr>So you need to search Fractionally</vt:lpstr>
      <vt:lpstr>Block Matching Shortcomings</vt:lpstr>
      <vt:lpstr>The trouble with blocks</vt:lpstr>
      <vt:lpstr>Phase Correlation</vt:lpstr>
      <vt:lpstr>Phase Correlation</vt:lpstr>
      <vt:lpstr>Frame 1</vt:lpstr>
      <vt:lpstr>Frame 2</vt:lpstr>
      <vt:lpstr>PowerPoint Presentation</vt:lpstr>
      <vt:lpstr>PowerPoint Presentation</vt:lpstr>
      <vt:lpstr>PowerPoint Presentation</vt:lpstr>
      <vt:lpstr>How good is the estimate? Motion Compensation Error</vt:lpstr>
      <vt:lpstr>Non-motion compensated error</vt:lpstr>
      <vt:lpstr>Let’s look at another place in that frame</vt:lpstr>
      <vt:lpstr>Frame 1</vt:lpstr>
      <vt:lpstr>Frame 2</vt:lpstr>
      <vt:lpstr>PowerPoint Presentation</vt:lpstr>
      <vt:lpstr>PowerPoint Presentation</vt:lpstr>
      <vt:lpstr>PowerPoint Presentation</vt:lpstr>
      <vt:lpstr>How good is the estimate? Motion Compensation Error</vt:lpstr>
      <vt:lpstr>Phase Correlation</vt:lpstr>
      <vt:lpstr>Observations in general</vt:lpstr>
      <vt:lpstr>Hence Dense Flow (Optic flow) Per pixel or per-block vectors</vt:lpstr>
      <vt:lpstr>Gradient based motion estimation</vt:lpstr>
      <vt:lpstr>Mitigating aperture a little.</vt:lpstr>
      <vt:lpstr>See demo gradbased.m</vt:lpstr>
      <vt:lpstr>Pyramids for large motion</vt:lpstr>
      <vt:lpstr>None of these work on their own</vt:lpstr>
      <vt:lpstr>Issues with real motion</vt:lpstr>
      <vt:lpstr>PowerPoint Presentation</vt:lpstr>
      <vt:lpstr>Simple algorithm to fix halo</vt:lpstr>
      <vt:lpstr>Can get even more tricksy : affine motion and occlusion</vt:lpstr>
      <vt:lpstr>PowerPoint Presentation</vt:lpstr>
      <vt:lpstr>A Bayesian Approach</vt:lpstr>
      <vt:lpstr>Likelihood</vt:lpstr>
      <vt:lpstr>Priors</vt:lpstr>
      <vt:lpstr>Solution : MAP Estimate</vt:lpstr>
      <vt:lpstr>Pragmatic : Initialise with fast M.E then refine Candidate selection or “fusion”</vt:lpstr>
      <vt:lpstr>Better?</vt:lpstr>
      <vt:lpstr>Handling Discontinuities : Implicit</vt:lpstr>
      <vt:lpstr>Handling Discontinuities</vt:lpstr>
      <vt:lpstr>Handling discontinuities: Explicit</vt:lpstr>
      <vt:lpstr>More informative priors : Mirror Constraint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Engineering</dc:title>
  <dc:creator>ack</dc:creator>
  <cp:lastModifiedBy>Anil Kokaram</cp:lastModifiedBy>
  <cp:revision>186</cp:revision>
  <cp:lastPrinted>2018-01-18T10:56:46Z</cp:lastPrinted>
  <dcterms:modified xsi:type="dcterms:W3CDTF">2023-02-13T21:53:22Z</dcterms:modified>
</cp:coreProperties>
</file>